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4"/>
  </p:notesMasterIdLst>
  <p:handoutMasterIdLst>
    <p:handoutMasterId r:id="rId25"/>
  </p:handoutMasterIdLst>
  <p:sldIdLst>
    <p:sldId id="265" r:id="rId5"/>
    <p:sldId id="269" r:id="rId6"/>
    <p:sldId id="268" r:id="rId7"/>
    <p:sldId id="270" r:id="rId8"/>
    <p:sldId id="277" r:id="rId9"/>
    <p:sldId id="283" r:id="rId10"/>
    <p:sldId id="281" r:id="rId11"/>
    <p:sldId id="282" r:id="rId12"/>
    <p:sldId id="278" r:id="rId13"/>
    <p:sldId id="267" r:id="rId14"/>
    <p:sldId id="271" r:id="rId15"/>
    <p:sldId id="280" r:id="rId16"/>
    <p:sldId id="272" r:id="rId17"/>
    <p:sldId id="273" r:id="rId18"/>
    <p:sldId id="279" r:id="rId19"/>
    <p:sldId id="276" r:id="rId20"/>
    <p:sldId id="284" r:id="rId21"/>
    <p:sldId id="274" r:id="rId22"/>
    <p:sldId id="275"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p:cViewPr varScale="1">
        <p:scale>
          <a:sx n="66" d="100"/>
          <a:sy n="66" d="100"/>
        </p:scale>
        <p:origin x="918" y="72"/>
      </p:cViewPr>
      <p:guideLst>
        <p:guide orient="horz" pos="2160"/>
        <p:guide orient="horz" pos="367"/>
        <p:guide orient="horz" pos="3888"/>
        <p:guide pos="3839"/>
        <p:guide pos="815"/>
        <p:guide pos="6863"/>
      </p:guideLst>
    </p:cSldViewPr>
  </p:slideViewPr>
  <p:notesTextViewPr>
    <p:cViewPr>
      <p:scale>
        <a:sx n="100" d="100"/>
        <a:sy n="100" d="100"/>
      </p:scale>
      <p:origin x="0" y="0"/>
    </p:cViewPr>
  </p:notesTextViewPr>
  <p:notesViewPr>
    <p:cSldViewPr showGuides="1">
      <p:cViewPr varScale="1">
        <p:scale>
          <a:sx n="68" d="100"/>
          <a:sy n="68" d="100"/>
        </p:scale>
        <p:origin x="-277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l" defTabSz="914400">
            <a:buNone/>
          </a:pPr>
          <a:r>
            <a:rPr lang="es-ES" sz="1800" b="0" i="0" noProof="1">
              <a:latin typeface="Cambria"/>
              <a:ea typeface="+mn-ea"/>
              <a:cs typeface="+mn-cs"/>
            </a:rPr>
            <a:t>Grupo A Crecimiento Industrial</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custT="1"/>
      <dgm:spPr/>
      <dgm:t>
        <a:bodyPr/>
        <a:lstStyle/>
        <a:p>
          <a:pPr algn="l" defTabSz="914400">
            <a:buNone/>
          </a:pPr>
          <a:r>
            <a:rPr lang="es-ES" sz="2000" b="0" i="0" noProof="1">
              <a:latin typeface="Cambria"/>
              <a:ea typeface="+mn-ea"/>
              <a:cs typeface="+mn-cs"/>
            </a:rPr>
            <a:t>Paso 1: Conformacion de Equipos. Escoger empresa</a:t>
          </a: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B10C8BE2-5594-4485-87C0-8B2EA38F8ED3}">
      <dgm:prSet phldrT="[Text]" custT="1"/>
      <dgm:spPr/>
      <dgm:t>
        <a:bodyPr/>
        <a:lstStyle/>
        <a:p>
          <a:pPr algn="l" defTabSz="914400">
            <a:buNone/>
          </a:pPr>
          <a:r>
            <a:rPr lang="es-ES" sz="2000" b="0" i="0" noProof="1">
              <a:latin typeface="Cambria"/>
              <a:ea typeface="+mn-ea"/>
              <a:cs typeface="+mn-cs"/>
            </a:rPr>
            <a:t>Paso 2: LLuvia de ideas.</a:t>
          </a:r>
        </a:p>
      </dgm:t>
    </dgm:pt>
    <dgm:pt modelId="{2A78F060-55A8-4D16-BC42-22BFA6BF59A6}" type="parTrans" cxnId="{836E7CB1-66DA-47A7-8B90-7E7F66F8F79A}">
      <dgm:prSet/>
      <dgm:spPr/>
      <dgm:t>
        <a:bodyPr/>
        <a:lstStyle/>
        <a:p>
          <a:endParaRPr lang="en-US"/>
        </a:p>
      </dgm:t>
    </dgm:pt>
    <dgm:pt modelId="{5EF26A01-4B3D-406D-BB6E-BBF36BB4AAF8}" type="sibTrans" cxnId="{836E7CB1-66DA-47A7-8B90-7E7F66F8F79A}">
      <dgm:prSet/>
      <dgm:spPr/>
      <dgm:t>
        <a:bodyPr/>
        <a:lstStyle/>
        <a:p>
          <a:endParaRPr lang="en-US"/>
        </a:p>
      </dgm:t>
    </dgm:pt>
    <dgm:pt modelId="{F7D06F7A-0507-413E-B51D-4A8FB4E65DF0}">
      <dgm:prSet phldrT="[Text]"/>
      <dgm:spPr/>
      <dgm:t>
        <a:bodyPr/>
        <a:lstStyle/>
        <a:p>
          <a:pPr algn="l" defTabSz="914400">
            <a:buNone/>
          </a:pPr>
          <a:r>
            <a:rPr lang="es-ES" sz="1800" b="0" i="0" noProof="1">
              <a:latin typeface="Cambria"/>
              <a:ea typeface="+mn-ea"/>
              <a:cs typeface="+mn-cs"/>
            </a:rPr>
            <a:t>Grupo B La naranja Mecanica</a:t>
          </a:r>
        </a:p>
      </dgm:t>
    </dgm:pt>
    <dgm:pt modelId="{A650A600-F128-47D0-815E-0BEF7B38FABB}" type="parTrans" cxnId="{0457F374-147A-4B3E-9EE1-4BB5E2FA8572}">
      <dgm:prSet/>
      <dgm:spPr/>
      <dgm:t>
        <a:bodyPr/>
        <a:lstStyle/>
        <a:p>
          <a:endParaRPr lang="en-US"/>
        </a:p>
      </dgm:t>
    </dgm:pt>
    <dgm:pt modelId="{2BBC0394-1F1B-433D-A8CE-02D4DA57EBE1}" type="sibTrans" cxnId="{0457F374-147A-4B3E-9EE1-4BB5E2FA8572}">
      <dgm:prSet/>
      <dgm:spPr/>
      <dgm:t>
        <a:bodyPr/>
        <a:lstStyle/>
        <a:p>
          <a:endParaRPr lang="en-US"/>
        </a:p>
      </dgm:t>
    </dgm:pt>
    <dgm:pt modelId="{70A5F71C-4AC4-4481-BCE8-951280474C5F}">
      <dgm:prSet phldrT="[Text]"/>
      <dgm:spPr/>
      <dgm:t>
        <a:bodyPr/>
        <a:lstStyle/>
        <a:p>
          <a:pPr algn="l" defTabSz="914400">
            <a:buNone/>
          </a:pPr>
          <a:r>
            <a:rPr lang="es-ES" sz="1800" b="0" i="0" noProof="1">
              <a:latin typeface="Cambria"/>
              <a:ea typeface="+mn-ea"/>
              <a:cs typeface="+mn-cs"/>
            </a:rPr>
            <a:t>Paso 3</a:t>
          </a:r>
        </a:p>
      </dgm:t>
    </dgm:pt>
    <dgm:pt modelId="{F7944426-3F37-45F4-AFCD-A2B13B656836}" type="parTrans" cxnId="{FFD5F20A-FC4D-40DB-B861-AF9524AAC66E}">
      <dgm:prSet/>
      <dgm:spPr/>
      <dgm:t>
        <a:bodyPr/>
        <a:lstStyle/>
        <a:p>
          <a:endParaRPr lang="en-US"/>
        </a:p>
      </dgm:t>
    </dgm:pt>
    <dgm:pt modelId="{742CEB09-A582-437B-8803-133CF6A08D50}" type="sibTrans" cxnId="{FFD5F20A-FC4D-40DB-B861-AF9524AAC66E}">
      <dgm:prSet/>
      <dgm:spPr/>
      <dgm:t>
        <a:bodyPr/>
        <a:lstStyle/>
        <a:p>
          <a:endParaRPr lang="en-US"/>
        </a:p>
      </dgm:t>
    </dgm:pt>
    <dgm:pt modelId="{80A6D6DF-A255-4F3B-963E-859C77C2EE21}">
      <dgm:prSet phldrT="[Text]"/>
      <dgm:spPr/>
      <dgm:t>
        <a:bodyPr/>
        <a:lstStyle/>
        <a:p>
          <a:pPr algn="l" defTabSz="914400">
            <a:buNone/>
          </a:pPr>
          <a:r>
            <a:rPr lang="es-ES" sz="1800" b="0" i="0" noProof="1">
              <a:latin typeface="Cambria"/>
              <a:ea typeface="+mn-ea"/>
              <a:cs typeface="+mn-cs"/>
            </a:rPr>
            <a:t>Paso 4</a:t>
          </a:r>
        </a:p>
      </dgm:t>
    </dgm:pt>
    <dgm:pt modelId="{CA76610A-3CD7-402C-ACC3-93A466B36091}" type="parTrans" cxnId="{100C389D-E00B-46E7-97F0-D3BCF758F321}">
      <dgm:prSet/>
      <dgm:spPr/>
      <dgm:t>
        <a:bodyPr/>
        <a:lstStyle/>
        <a:p>
          <a:endParaRPr lang="en-US"/>
        </a:p>
      </dgm:t>
    </dgm:pt>
    <dgm:pt modelId="{0F1C71DB-C26D-4EFC-8FA1-26BCF4A7A4F9}" type="sibTrans" cxnId="{100C389D-E00B-46E7-97F0-D3BCF758F321}">
      <dgm:prSet/>
      <dgm:spPr/>
      <dgm:t>
        <a:bodyPr/>
        <a:lstStyle/>
        <a:p>
          <a:endParaRPr lang="en-US"/>
        </a:p>
      </dgm:t>
    </dgm:pt>
    <dgm:pt modelId="{B03A1E7D-E820-4125-9CB4-2656AAF49B44}">
      <dgm:prSet phldrT="[Text]"/>
      <dgm:spPr/>
      <dgm:t>
        <a:bodyPr/>
        <a:lstStyle/>
        <a:p>
          <a:pPr algn="l" defTabSz="914400">
            <a:buNone/>
          </a:pPr>
          <a:r>
            <a:rPr lang="es-ES" sz="1800" b="0" i="0" noProof="1">
              <a:latin typeface="Cambria"/>
              <a:ea typeface="+mn-ea"/>
              <a:cs typeface="+mn-cs"/>
            </a:rPr>
            <a:t>Grupo C Transformacion conciente</a:t>
          </a:r>
        </a:p>
      </dgm:t>
    </dgm:pt>
    <dgm:pt modelId="{F35AD03D-8149-4C7A-9B23-46999FF7CFF1}" type="parTrans" cxnId="{147A4DF6-5996-43AB-AAE3-13486945608F}">
      <dgm:prSet/>
      <dgm:spPr/>
      <dgm:t>
        <a:bodyPr/>
        <a:lstStyle/>
        <a:p>
          <a:endParaRPr lang="en-US"/>
        </a:p>
      </dgm:t>
    </dgm:pt>
    <dgm:pt modelId="{B6B9FA1C-DDDA-435E-B569-6CFE6E30B115}" type="sibTrans" cxnId="{147A4DF6-5996-43AB-AAE3-13486945608F}">
      <dgm:prSet/>
      <dgm:spPr/>
      <dgm:t>
        <a:bodyPr/>
        <a:lstStyle/>
        <a:p>
          <a:endParaRPr lang="en-US"/>
        </a:p>
      </dgm:t>
    </dgm:pt>
    <dgm:pt modelId="{A48082CE-A9F3-4417-8FE2-6DF4D3ED37A7}">
      <dgm:prSet phldrT="[Text]"/>
      <dgm:spPr/>
      <dgm:t>
        <a:bodyPr/>
        <a:lstStyle/>
        <a:p>
          <a:pPr algn="l" defTabSz="914400">
            <a:buNone/>
          </a:pPr>
          <a:r>
            <a:rPr lang="es-ES" sz="1800" b="0" i="0" noProof="1">
              <a:latin typeface="Cambria"/>
              <a:ea typeface="+mn-ea"/>
              <a:cs typeface="+mn-cs"/>
            </a:rPr>
            <a:t>Paso 5</a:t>
          </a:r>
        </a:p>
      </dgm:t>
    </dgm:pt>
    <dgm:pt modelId="{A938A158-6689-44EB-B5D2-C61FFB1E7C59}" type="parTrans" cxnId="{2DA6EB4C-F7D3-4C2E-B307-B492179FA735}">
      <dgm:prSet/>
      <dgm:spPr/>
      <dgm:t>
        <a:bodyPr/>
        <a:lstStyle/>
        <a:p>
          <a:endParaRPr lang="en-US"/>
        </a:p>
      </dgm:t>
    </dgm:pt>
    <dgm:pt modelId="{059C562E-277D-4B7C-B988-0E9CB9BD4A83}" type="sibTrans" cxnId="{2DA6EB4C-F7D3-4C2E-B307-B492179FA735}">
      <dgm:prSet/>
      <dgm:spPr/>
      <dgm:t>
        <a:bodyPr/>
        <a:lstStyle/>
        <a:p>
          <a:endParaRPr lang="en-US"/>
        </a:p>
      </dgm:t>
    </dgm:pt>
    <dgm:pt modelId="{E20BCC02-FC30-4A09-A19F-0DB64E6D1DFA}">
      <dgm:prSet phldrT="[Text]" custT="1"/>
      <dgm:spPr/>
      <dgm:t>
        <a:bodyPr/>
        <a:lstStyle/>
        <a:p>
          <a:pPr algn="l" defTabSz="914400">
            <a:buNone/>
          </a:pPr>
          <a:r>
            <a:rPr lang="es-ES" sz="2000" b="0" i="0" noProof="1">
              <a:latin typeface="Cambria"/>
              <a:ea typeface="+mn-ea"/>
              <a:cs typeface="+mn-cs"/>
            </a:rPr>
            <a:t>Paso 3: Hacer cartel del proceso de innovacion </a:t>
          </a:r>
        </a:p>
      </dgm:t>
    </dgm:pt>
    <dgm:pt modelId="{7EC90DA5-8D3E-41C0-8DB0-3AA005883187}" type="parTrans" cxnId="{863D4D96-9235-4695-9FC6-9F3B5F5DE71D}">
      <dgm:prSet/>
      <dgm:spPr/>
      <dgm:t>
        <a:bodyPr/>
        <a:lstStyle/>
        <a:p>
          <a:endParaRPr lang="es-CO"/>
        </a:p>
      </dgm:t>
    </dgm:pt>
    <dgm:pt modelId="{E8748A6E-3DFA-49C4-B77F-9BAE9B73F68E}" type="sibTrans" cxnId="{863D4D96-9235-4695-9FC6-9F3B5F5DE71D}">
      <dgm:prSet/>
      <dgm:spPr/>
      <dgm:t>
        <a:bodyPr/>
        <a:lstStyle/>
        <a:p>
          <a:endParaRPr lang="es-CO"/>
        </a:p>
      </dgm:t>
    </dgm:pt>
    <dgm:pt modelId="{C4497D8F-7A7D-427C-8D16-8CB4F4A134BE}" type="pres">
      <dgm:prSet presAssocID="{7C8D75FB-44B4-4D58-9D1B-A90B582CF886}" presName="linear" presStyleCnt="0">
        <dgm:presLayoutVars>
          <dgm:animLvl val="lvl"/>
          <dgm:resizeHandles val="exact"/>
        </dgm:presLayoutVars>
      </dgm:prSet>
      <dgm:spPr/>
    </dgm:pt>
    <dgm:pt modelId="{FDD36B4F-5AEE-493A-A2C7-D255F33D7ED0}" type="pres">
      <dgm:prSet presAssocID="{01319AA5-B50C-4D90-A905-F300549B66ED}" presName="parentText" presStyleLbl="node1" presStyleIdx="0" presStyleCnt="3" custLinFactNeighborX="0" custLinFactNeighborY="5870">
        <dgm:presLayoutVars>
          <dgm:chMax val="0"/>
          <dgm:bulletEnabled val="1"/>
        </dgm:presLayoutVars>
      </dgm:prSet>
      <dgm:spPr/>
    </dgm:pt>
    <dgm:pt modelId="{802F44E0-5600-49C0-9614-DDE06230BCAB}" type="pres">
      <dgm:prSet presAssocID="{01319AA5-B50C-4D90-A905-F300549B66ED}" presName="childText" presStyleLbl="revTx" presStyleIdx="0" presStyleCnt="3">
        <dgm:presLayoutVars>
          <dgm:bulletEnabled val="1"/>
        </dgm:presLayoutVars>
      </dgm:prSet>
      <dgm:spPr/>
    </dgm:pt>
    <dgm:pt modelId="{7A49BB88-7937-485F-959B-601F5C9ED20D}" type="pres">
      <dgm:prSet presAssocID="{F7D06F7A-0507-413E-B51D-4A8FB4E65DF0}" presName="parentText" presStyleLbl="node1" presStyleIdx="1" presStyleCnt="3">
        <dgm:presLayoutVars>
          <dgm:chMax val="0"/>
          <dgm:bulletEnabled val="1"/>
        </dgm:presLayoutVars>
      </dgm:prSet>
      <dgm:spPr/>
    </dgm:pt>
    <dgm:pt modelId="{17D08123-0351-4A0B-A02F-825F3E29B603}" type="pres">
      <dgm:prSet presAssocID="{F7D06F7A-0507-413E-B51D-4A8FB4E65DF0}" presName="childText" presStyleLbl="revTx" presStyleIdx="1" presStyleCnt="3">
        <dgm:presLayoutVars>
          <dgm:bulletEnabled val="1"/>
        </dgm:presLayoutVars>
      </dgm:prSet>
      <dgm:spPr/>
    </dgm:pt>
    <dgm:pt modelId="{C97C8A5C-B9F6-4FDA-BF74-97BAB2625D71}" type="pres">
      <dgm:prSet presAssocID="{B03A1E7D-E820-4125-9CB4-2656AAF49B44}" presName="parentText" presStyleLbl="node1" presStyleIdx="2" presStyleCnt="3">
        <dgm:presLayoutVars>
          <dgm:chMax val="0"/>
          <dgm:bulletEnabled val="1"/>
        </dgm:presLayoutVars>
      </dgm:prSet>
      <dgm:spPr/>
    </dgm:pt>
    <dgm:pt modelId="{70F98462-E34E-4F2B-801C-AD9B11C4B7C8}" type="pres">
      <dgm:prSet presAssocID="{B03A1E7D-E820-4125-9CB4-2656AAF49B44}" presName="childText" presStyleLbl="revTx" presStyleIdx="2" presStyleCnt="3">
        <dgm:presLayoutVars>
          <dgm:bulletEnabled val="1"/>
        </dgm:presLayoutVars>
      </dgm:prSet>
      <dgm:spPr/>
    </dgm:pt>
  </dgm:ptLst>
  <dgm:cxnLst>
    <dgm:cxn modelId="{F6D9C304-98EC-4FB6-A705-1F3FA8855CAE}" type="presOf" srcId="{70A5F71C-4AC4-4481-BCE8-951280474C5F}" destId="{17D08123-0351-4A0B-A02F-825F3E29B603}" srcOrd="0" destOrd="0" presId="urn:microsoft.com/office/officeart/2005/8/layout/vList2"/>
    <dgm:cxn modelId="{FFD5F20A-FC4D-40DB-B861-AF9524AAC66E}" srcId="{F7D06F7A-0507-413E-B51D-4A8FB4E65DF0}" destId="{70A5F71C-4AC4-4481-BCE8-951280474C5F}" srcOrd="0" destOrd="0" parTransId="{F7944426-3F37-45F4-AFCD-A2B13B656836}" sibTransId="{742CEB09-A582-437B-8803-133CF6A08D50}"/>
    <dgm:cxn modelId="{4992C860-D087-47F1-8EF3-AB34EA0F6D11}" srcId="{7C8D75FB-44B4-4D58-9D1B-A90B582CF886}" destId="{01319AA5-B50C-4D90-A905-F300549B66ED}" srcOrd="0" destOrd="0" parTransId="{815CECC5-8315-43F1-880A-E29B71867343}" sibTransId="{37E2493A-1961-4F19-8AC5-E2FE83AFB115}"/>
    <dgm:cxn modelId="{63C39B4A-05E9-4B13-9A0B-C0173E501F11}" type="presOf" srcId="{B03A1E7D-E820-4125-9CB4-2656AAF49B44}" destId="{C97C8A5C-B9F6-4FDA-BF74-97BAB2625D71}" srcOrd="0" destOrd="0" presId="urn:microsoft.com/office/officeart/2005/8/layout/vList2"/>
    <dgm:cxn modelId="{2DA6EB4C-F7D3-4C2E-B307-B492179FA735}" srcId="{B03A1E7D-E820-4125-9CB4-2656AAF49B44}" destId="{A48082CE-A9F3-4417-8FE2-6DF4D3ED37A7}" srcOrd="0" destOrd="0" parTransId="{A938A158-6689-44EB-B5D2-C61FFB1E7C59}" sibTransId="{059C562E-277D-4B7C-B988-0E9CB9BD4A83}"/>
    <dgm:cxn modelId="{0457F374-147A-4B3E-9EE1-4BB5E2FA8572}" srcId="{7C8D75FB-44B4-4D58-9D1B-A90B582CF886}" destId="{F7D06F7A-0507-413E-B51D-4A8FB4E65DF0}" srcOrd="1" destOrd="0" parTransId="{A650A600-F128-47D0-815E-0BEF7B38FABB}" sibTransId="{2BBC0394-1F1B-433D-A8CE-02D4DA57EBE1}"/>
    <dgm:cxn modelId="{863D4D96-9235-4695-9FC6-9F3B5F5DE71D}" srcId="{01319AA5-B50C-4D90-A905-F300549B66ED}" destId="{E20BCC02-FC30-4A09-A19F-0DB64E6D1DFA}" srcOrd="2" destOrd="0" parTransId="{7EC90DA5-8D3E-41C0-8DB0-3AA005883187}" sibTransId="{E8748A6E-3DFA-49C4-B77F-9BAE9B73F68E}"/>
    <dgm:cxn modelId="{A0E35897-3707-4EC2-B7F7-9D8E3B12A97B}" type="presOf" srcId="{E20BCC02-FC30-4A09-A19F-0DB64E6D1DFA}" destId="{802F44E0-5600-49C0-9614-DDE06230BCAB}" srcOrd="0" destOrd="2" presId="urn:microsoft.com/office/officeart/2005/8/layout/vList2"/>
    <dgm:cxn modelId="{FEFB489B-8B68-4E4D-921B-7A69E6C5D54E}" type="presOf" srcId="{1959B001-6CBB-4443-A3A1-15167EA1BD3C}" destId="{802F44E0-5600-49C0-9614-DDE06230BCAB}" srcOrd="0" destOrd="0" presId="urn:microsoft.com/office/officeart/2005/8/layout/vList2"/>
    <dgm:cxn modelId="{100C389D-E00B-46E7-97F0-D3BCF758F321}" srcId="{F7D06F7A-0507-413E-B51D-4A8FB4E65DF0}" destId="{80A6D6DF-A255-4F3B-963E-859C77C2EE21}" srcOrd="1" destOrd="0" parTransId="{CA76610A-3CD7-402C-ACC3-93A466B36091}" sibTransId="{0F1C71DB-C26D-4EFC-8FA1-26BCF4A7A4F9}"/>
    <dgm:cxn modelId="{B69AF5A1-BD25-4800-880A-E0045445B760}" type="presOf" srcId="{B10C8BE2-5594-4485-87C0-8B2EA38F8ED3}" destId="{802F44E0-5600-49C0-9614-DDE06230BCAB}" srcOrd="0" destOrd="1" presId="urn:microsoft.com/office/officeart/2005/8/layout/vList2"/>
    <dgm:cxn modelId="{A8589EA5-6583-4136-8929-CC0003F52FE4}" srcId="{01319AA5-B50C-4D90-A905-F300549B66ED}" destId="{1959B001-6CBB-4443-A3A1-15167EA1BD3C}" srcOrd="0" destOrd="0" parTransId="{248919A7-E7A3-4508-B9A7-6B0A3D5FAB1C}" sibTransId="{AF52E228-29E9-4C2B-9095-1FEDA0228ABC}"/>
    <dgm:cxn modelId="{836E7CB1-66DA-47A7-8B90-7E7F66F8F79A}" srcId="{01319AA5-B50C-4D90-A905-F300549B66ED}" destId="{B10C8BE2-5594-4485-87C0-8B2EA38F8ED3}" srcOrd="1" destOrd="0" parTransId="{2A78F060-55A8-4D16-BC42-22BFA6BF59A6}" sibTransId="{5EF26A01-4B3D-406D-BB6E-BBF36BB4AAF8}"/>
    <dgm:cxn modelId="{A20C46B4-AAD9-4541-B478-FD0C206A6130}" type="presOf" srcId="{80A6D6DF-A255-4F3B-963E-859C77C2EE21}" destId="{17D08123-0351-4A0B-A02F-825F3E29B603}" srcOrd="0" destOrd="1" presId="urn:microsoft.com/office/officeart/2005/8/layout/vList2"/>
    <dgm:cxn modelId="{4B0680BE-1045-4AA6-9C65-D364E4009CFE}" type="presOf" srcId="{7C8D75FB-44B4-4D58-9D1B-A90B582CF886}" destId="{C4497D8F-7A7D-427C-8D16-8CB4F4A134BE}" srcOrd="0" destOrd="0" presId="urn:microsoft.com/office/officeart/2005/8/layout/vList2"/>
    <dgm:cxn modelId="{F1078CE0-BD7E-434B-87F7-829E4FCAA0AD}" type="presOf" srcId="{A48082CE-A9F3-4417-8FE2-6DF4D3ED37A7}" destId="{70F98462-E34E-4F2B-801C-AD9B11C4B7C8}" srcOrd="0" destOrd="0" presId="urn:microsoft.com/office/officeart/2005/8/layout/vList2"/>
    <dgm:cxn modelId="{7C0CCFEF-2EB9-4931-982D-380DC0388B21}" type="presOf" srcId="{01319AA5-B50C-4D90-A905-F300549B66ED}" destId="{FDD36B4F-5AEE-493A-A2C7-D255F33D7ED0}" srcOrd="0" destOrd="0" presId="urn:microsoft.com/office/officeart/2005/8/layout/vList2"/>
    <dgm:cxn modelId="{147A4DF6-5996-43AB-AAE3-13486945608F}" srcId="{7C8D75FB-44B4-4D58-9D1B-A90B582CF886}" destId="{B03A1E7D-E820-4125-9CB4-2656AAF49B44}" srcOrd="2" destOrd="0" parTransId="{F35AD03D-8149-4C7A-9B23-46999FF7CFF1}" sibTransId="{B6B9FA1C-DDDA-435E-B569-6CFE6E30B115}"/>
    <dgm:cxn modelId="{166355F6-6B91-48F1-A486-7CB8E9C2899C}" type="presOf" srcId="{F7D06F7A-0507-413E-B51D-4A8FB4E65DF0}" destId="{7A49BB88-7937-485F-959B-601F5C9ED20D}" srcOrd="0" destOrd="0" presId="urn:microsoft.com/office/officeart/2005/8/layout/vList2"/>
    <dgm:cxn modelId="{B6BC0906-9D79-4B2D-B324-A8AB6C41E128}" type="presParOf" srcId="{C4497D8F-7A7D-427C-8D16-8CB4F4A134BE}" destId="{FDD36B4F-5AEE-493A-A2C7-D255F33D7ED0}" srcOrd="0" destOrd="0" presId="urn:microsoft.com/office/officeart/2005/8/layout/vList2"/>
    <dgm:cxn modelId="{9214B181-ECF6-4635-98FC-1E49559ABB80}" type="presParOf" srcId="{C4497D8F-7A7D-427C-8D16-8CB4F4A134BE}" destId="{802F44E0-5600-49C0-9614-DDE06230BCAB}" srcOrd="1" destOrd="0" presId="urn:microsoft.com/office/officeart/2005/8/layout/vList2"/>
    <dgm:cxn modelId="{87DADC99-E4C7-4CF0-BC27-EF029FBAD394}" type="presParOf" srcId="{C4497D8F-7A7D-427C-8D16-8CB4F4A134BE}" destId="{7A49BB88-7937-485F-959B-601F5C9ED20D}" srcOrd="2" destOrd="0" presId="urn:microsoft.com/office/officeart/2005/8/layout/vList2"/>
    <dgm:cxn modelId="{5FF06750-D34D-4F47-BAD0-5769E5DAFB30}" type="presParOf" srcId="{C4497D8F-7A7D-427C-8D16-8CB4F4A134BE}" destId="{17D08123-0351-4A0B-A02F-825F3E29B603}" srcOrd="3" destOrd="0" presId="urn:microsoft.com/office/officeart/2005/8/layout/vList2"/>
    <dgm:cxn modelId="{C33292E0-E2D9-463B-B7FD-534D28235B65}" type="presParOf" srcId="{C4497D8F-7A7D-427C-8D16-8CB4F4A134BE}" destId="{C97C8A5C-B9F6-4FDA-BF74-97BAB2625D71}" srcOrd="4" destOrd="0" presId="urn:microsoft.com/office/officeart/2005/8/layout/vList2"/>
    <dgm:cxn modelId="{47DBC6FC-27F7-4516-99A5-FA86D1F1352D}" type="presParOf" srcId="{C4497D8F-7A7D-427C-8D16-8CB4F4A134BE}" destId="{70F98462-E34E-4F2B-801C-AD9B11C4B7C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l" defTabSz="914400">
            <a:buNone/>
          </a:pPr>
          <a:r>
            <a:rPr lang="es-ES" sz="1800" b="0" i="0" noProof="1">
              <a:latin typeface="Cambria"/>
              <a:ea typeface="+mn-ea"/>
              <a:cs typeface="+mn-cs"/>
            </a:rPr>
            <a:t>Grupo D Industria conciente</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custT="1"/>
      <dgm:spPr/>
      <dgm:t>
        <a:bodyPr/>
        <a:lstStyle/>
        <a:p>
          <a:pPr algn="l" defTabSz="914400">
            <a:buNone/>
          </a:pPr>
          <a:r>
            <a:rPr lang="es-ES" sz="2000" b="0" i="0" noProof="1">
              <a:latin typeface="Cambria"/>
              <a:ea typeface="+mn-ea"/>
              <a:cs typeface="+mn-cs"/>
            </a:rPr>
            <a:t>Paso 1: Conformacion de Equipos. Escoger empresa</a:t>
          </a: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B10C8BE2-5594-4485-87C0-8B2EA38F8ED3}">
      <dgm:prSet phldrT="[Text]" custT="1"/>
      <dgm:spPr/>
      <dgm:t>
        <a:bodyPr/>
        <a:lstStyle/>
        <a:p>
          <a:pPr algn="l" defTabSz="914400">
            <a:buNone/>
          </a:pPr>
          <a:r>
            <a:rPr lang="es-ES" sz="2000" b="0" i="0" noProof="1">
              <a:latin typeface="Cambria"/>
              <a:ea typeface="+mn-ea"/>
              <a:cs typeface="+mn-cs"/>
            </a:rPr>
            <a:t>Paso 2: LLuvia de ideas.</a:t>
          </a:r>
        </a:p>
      </dgm:t>
    </dgm:pt>
    <dgm:pt modelId="{2A78F060-55A8-4D16-BC42-22BFA6BF59A6}" type="parTrans" cxnId="{836E7CB1-66DA-47A7-8B90-7E7F66F8F79A}">
      <dgm:prSet/>
      <dgm:spPr/>
      <dgm:t>
        <a:bodyPr/>
        <a:lstStyle/>
        <a:p>
          <a:endParaRPr lang="en-US"/>
        </a:p>
      </dgm:t>
    </dgm:pt>
    <dgm:pt modelId="{5EF26A01-4B3D-406D-BB6E-BBF36BB4AAF8}" type="sibTrans" cxnId="{836E7CB1-66DA-47A7-8B90-7E7F66F8F79A}">
      <dgm:prSet/>
      <dgm:spPr/>
      <dgm:t>
        <a:bodyPr/>
        <a:lstStyle/>
        <a:p>
          <a:endParaRPr lang="en-US"/>
        </a:p>
      </dgm:t>
    </dgm:pt>
    <dgm:pt modelId="{F7D06F7A-0507-413E-B51D-4A8FB4E65DF0}">
      <dgm:prSet phldrT="[Text]"/>
      <dgm:spPr/>
      <dgm:t>
        <a:bodyPr/>
        <a:lstStyle/>
        <a:p>
          <a:pPr algn="l" defTabSz="914400">
            <a:buNone/>
          </a:pPr>
          <a:r>
            <a:rPr lang="es-ES" sz="1800" b="0" i="0" noProof="1">
              <a:latin typeface="Cambria"/>
              <a:ea typeface="+mn-ea"/>
              <a:cs typeface="+mn-cs"/>
            </a:rPr>
            <a:t>Grupo E   Los cabalgantes del turismo</a:t>
          </a:r>
        </a:p>
      </dgm:t>
    </dgm:pt>
    <dgm:pt modelId="{A650A600-F128-47D0-815E-0BEF7B38FABB}" type="parTrans" cxnId="{0457F374-147A-4B3E-9EE1-4BB5E2FA8572}">
      <dgm:prSet/>
      <dgm:spPr/>
      <dgm:t>
        <a:bodyPr/>
        <a:lstStyle/>
        <a:p>
          <a:endParaRPr lang="en-US"/>
        </a:p>
      </dgm:t>
    </dgm:pt>
    <dgm:pt modelId="{2BBC0394-1F1B-433D-A8CE-02D4DA57EBE1}" type="sibTrans" cxnId="{0457F374-147A-4B3E-9EE1-4BB5E2FA8572}">
      <dgm:prSet/>
      <dgm:spPr/>
      <dgm:t>
        <a:bodyPr/>
        <a:lstStyle/>
        <a:p>
          <a:endParaRPr lang="en-US"/>
        </a:p>
      </dgm:t>
    </dgm:pt>
    <dgm:pt modelId="{70A5F71C-4AC4-4481-BCE8-951280474C5F}">
      <dgm:prSet phldrT="[Text]"/>
      <dgm:spPr/>
      <dgm:t>
        <a:bodyPr/>
        <a:lstStyle/>
        <a:p>
          <a:pPr algn="l" defTabSz="914400">
            <a:buNone/>
          </a:pPr>
          <a:r>
            <a:rPr lang="es-ES" sz="1800" b="0" i="0" noProof="1">
              <a:latin typeface="Cambria"/>
              <a:ea typeface="+mn-ea"/>
              <a:cs typeface="+mn-cs"/>
            </a:rPr>
            <a:t>Paso 3</a:t>
          </a:r>
        </a:p>
      </dgm:t>
    </dgm:pt>
    <dgm:pt modelId="{F7944426-3F37-45F4-AFCD-A2B13B656836}" type="parTrans" cxnId="{FFD5F20A-FC4D-40DB-B861-AF9524AAC66E}">
      <dgm:prSet/>
      <dgm:spPr/>
      <dgm:t>
        <a:bodyPr/>
        <a:lstStyle/>
        <a:p>
          <a:endParaRPr lang="en-US"/>
        </a:p>
      </dgm:t>
    </dgm:pt>
    <dgm:pt modelId="{742CEB09-A582-437B-8803-133CF6A08D50}" type="sibTrans" cxnId="{FFD5F20A-FC4D-40DB-B861-AF9524AAC66E}">
      <dgm:prSet/>
      <dgm:spPr/>
      <dgm:t>
        <a:bodyPr/>
        <a:lstStyle/>
        <a:p>
          <a:endParaRPr lang="en-US"/>
        </a:p>
      </dgm:t>
    </dgm:pt>
    <dgm:pt modelId="{80A6D6DF-A255-4F3B-963E-859C77C2EE21}">
      <dgm:prSet phldrT="[Text]"/>
      <dgm:spPr/>
      <dgm:t>
        <a:bodyPr/>
        <a:lstStyle/>
        <a:p>
          <a:pPr algn="l" defTabSz="914400">
            <a:buNone/>
          </a:pPr>
          <a:r>
            <a:rPr lang="es-ES" sz="1800" b="0" i="0" noProof="1">
              <a:latin typeface="Cambria"/>
              <a:ea typeface="+mn-ea"/>
              <a:cs typeface="+mn-cs"/>
            </a:rPr>
            <a:t>Paso 4</a:t>
          </a:r>
        </a:p>
      </dgm:t>
    </dgm:pt>
    <dgm:pt modelId="{CA76610A-3CD7-402C-ACC3-93A466B36091}" type="parTrans" cxnId="{100C389D-E00B-46E7-97F0-D3BCF758F321}">
      <dgm:prSet/>
      <dgm:spPr/>
      <dgm:t>
        <a:bodyPr/>
        <a:lstStyle/>
        <a:p>
          <a:endParaRPr lang="en-US"/>
        </a:p>
      </dgm:t>
    </dgm:pt>
    <dgm:pt modelId="{0F1C71DB-C26D-4EFC-8FA1-26BCF4A7A4F9}" type="sibTrans" cxnId="{100C389D-E00B-46E7-97F0-D3BCF758F321}">
      <dgm:prSet/>
      <dgm:spPr/>
      <dgm:t>
        <a:bodyPr/>
        <a:lstStyle/>
        <a:p>
          <a:endParaRPr lang="en-US"/>
        </a:p>
      </dgm:t>
    </dgm:pt>
    <dgm:pt modelId="{A48082CE-A9F3-4417-8FE2-6DF4D3ED37A7}">
      <dgm:prSet phldrT="[Text]"/>
      <dgm:spPr/>
      <dgm:t>
        <a:bodyPr/>
        <a:lstStyle/>
        <a:p>
          <a:pPr algn="l" defTabSz="914400">
            <a:buNone/>
          </a:pPr>
          <a:r>
            <a:rPr lang="es-ES" sz="1800" b="0" i="0" noProof="1">
              <a:latin typeface="Cambria"/>
              <a:ea typeface="+mn-ea"/>
              <a:cs typeface="+mn-cs"/>
            </a:rPr>
            <a:t>Paso 5</a:t>
          </a:r>
        </a:p>
      </dgm:t>
    </dgm:pt>
    <dgm:pt modelId="{A938A158-6689-44EB-B5D2-C61FFB1E7C59}" type="parTrans" cxnId="{2DA6EB4C-F7D3-4C2E-B307-B492179FA735}">
      <dgm:prSet/>
      <dgm:spPr/>
      <dgm:t>
        <a:bodyPr/>
        <a:lstStyle/>
        <a:p>
          <a:endParaRPr lang="en-US"/>
        </a:p>
      </dgm:t>
    </dgm:pt>
    <dgm:pt modelId="{059C562E-277D-4B7C-B988-0E9CB9BD4A83}" type="sibTrans" cxnId="{2DA6EB4C-F7D3-4C2E-B307-B492179FA735}">
      <dgm:prSet/>
      <dgm:spPr/>
      <dgm:t>
        <a:bodyPr/>
        <a:lstStyle/>
        <a:p>
          <a:endParaRPr lang="en-US"/>
        </a:p>
      </dgm:t>
    </dgm:pt>
    <dgm:pt modelId="{E20BCC02-FC30-4A09-A19F-0DB64E6D1DFA}">
      <dgm:prSet phldrT="[Text]" custT="1"/>
      <dgm:spPr/>
      <dgm:t>
        <a:bodyPr/>
        <a:lstStyle/>
        <a:p>
          <a:pPr algn="l" defTabSz="914400">
            <a:buNone/>
          </a:pPr>
          <a:r>
            <a:rPr lang="es-ES" sz="2000" b="0" i="0" noProof="1">
              <a:latin typeface="Cambria"/>
              <a:ea typeface="+mn-ea"/>
              <a:cs typeface="+mn-cs"/>
            </a:rPr>
            <a:t>Paso 3: Hacer cartel del proceso de innovacion </a:t>
          </a:r>
        </a:p>
      </dgm:t>
    </dgm:pt>
    <dgm:pt modelId="{7EC90DA5-8D3E-41C0-8DB0-3AA005883187}" type="parTrans" cxnId="{863D4D96-9235-4695-9FC6-9F3B5F5DE71D}">
      <dgm:prSet/>
      <dgm:spPr/>
      <dgm:t>
        <a:bodyPr/>
        <a:lstStyle/>
        <a:p>
          <a:endParaRPr lang="es-CO"/>
        </a:p>
      </dgm:t>
    </dgm:pt>
    <dgm:pt modelId="{E8748A6E-3DFA-49C4-B77F-9BAE9B73F68E}" type="sibTrans" cxnId="{863D4D96-9235-4695-9FC6-9F3B5F5DE71D}">
      <dgm:prSet/>
      <dgm:spPr/>
      <dgm:t>
        <a:bodyPr/>
        <a:lstStyle/>
        <a:p>
          <a:endParaRPr lang="es-CO"/>
        </a:p>
      </dgm:t>
    </dgm:pt>
    <dgm:pt modelId="{B03A1E7D-E820-4125-9CB4-2656AAF49B44}">
      <dgm:prSet phldrT="[Text]"/>
      <dgm:spPr/>
      <dgm:t>
        <a:bodyPr/>
        <a:lstStyle/>
        <a:p>
          <a:pPr algn="l" defTabSz="914400">
            <a:buNone/>
          </a:pPr>
          <a:r>
            <a:rPr lang="es-ES" sz="1800" b="0" i="0" noProof="1">
              <a:latin typeface="Cambria"/>
              <a:ea typeface="+mn-ea"/>
              <a:cs typeface="+mn-cs"/>
            </a:rPr>
            <a:t>Grupo F</a:t>
          </a:r>
        </a:p>
      </dgm:t>
    </dgm:pt>
    <dgm:pt modelId="{B6B9FA1C-DDDA-435E-B569-6CFE6E30B115}" type="sibTrans" cxnId="{147A4DF6-5996-43AB-AAE3-13486945608F}">
      <dgm:prSet/>
      <dgm:spPr/>
      <dgm:t>
        <a:bodyPr/>
        <a:lstStyle/>
        <a:p>
          <a:endParaRPr lang="en-US"/>
        </a:p>
      </dgm:t>
    </dgm:pt>
    <dgm:pt modelId="{F35AD03D-8149-4C7A-9B23-46999FF7CFF1}" type="parTrans" cxnId="{147A4DF6-5996-43AB-AAE3-13486945608F}">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pt>
    <dgm:pt modelId="{FDD36B4F-5AEE-493A-A2C7-D255F33D7ED0}" type="pres">
      <dgm:prSet presAssocID="{01319AA5-B50C-4D90-A905-F300549B66ED}" presName="parentText" presStyleLbl="node1" presStyleIdx="0" presStyleCnt="3">
        <dgm:presLayoutVars>
          <dgm:chMax val="0"/>
          <dgm:bulletEnabled val="1"/>
        </dgm:presLayoutVars>
      </dgm:prSet>
      <dgm:spPr/>
    </dgm:pt>
    <dgm:pt modelId="{802F44E0-5600-49C0-9614-DDE06230BCAB}" type="pres">
      <dgm:prSet presAssocID="{01319AA5-B50C-4D90-A905-F300549B66ED}" presName="childText" presStyleLbl="revTx" presStyleIdx="0" presStyleCnt="3">
        <dgm:presLayoutVars>
          <dgm:bulletEnabled val="1"/>
        </dgm:presLayoutVars>
      </dgm:prSet>
      <dgm:spPr/>
    </dgm:pt>
    <dgm:pt modelId="{7A49BB88-7937-485F-959B-601F5C9ED20D}" type="pres">
      <dgm:prSet presAssocID="{F7D06F7A-0507-413E-B51D-4A8FB4E65DF0}" presName="parentText" presStyleLbl="node1" presStyleIdx="1" presStyleCnt="3">
        <dgm:presLayoutVars>
          <dgm:chMax val="0"/>
          <dgm:bulletEnabled val="1"/>
        </dgm:presLayoutVars>
      </dgm:prSet>
      <dgm:spPr/>
    </dgm:pt>
    <dgm:pt modelId="{17D08123-0351-4A0B-A02F-825F3E29B603}" type="pres">
      <dgm:prSet presAssocID="{F7D06F7A-0507-413E-B51D-4A8FB4E65DF0}" presName="childText" presStyleLbl="revTx" presStyleIdx="1" presStyleCnt="3">
        <dgm:presLayoutVars>
          <dgm:bulletEnabled val="1"/>
        </dgm:presLayoutVars>
      </dgm:prSet>
      <dgm:spPr/>
    </dgm:pt>
    <dgm:pt modelId="{C97C8A5C-B9F6-4FDA-BF74-97BAB2625D71}" type="pres">
      <dgm:prSet presAssocID="{B03A1E7D-E820-4125-9CB4-2656AAF49B44}" presName="parentText" presStyleLbl="node1" presStyleIdx="2" presStyleCnt="3">
        <dgm:presLayoutVars>
          <dgm:chMax val="0"/>
          <dgm:bulletEnabled val="1"/>
        </dgm:presLayoutVars>
      </dgm:prSet>
      <dgm:spPr/>
    </dgm:pt>
    <dgm:pt modelId="{70F98462-E34E-4F2B-801C-AD9B11C4B7C8}" type="pres">
      <dgm:prSet presAssocID="{B03A1E7D-E820-4125-9CB4-2656AAF49B44}" presName="childText" presStyleLbl="revTx" presStyleIdx="2" presStyleCnt="3">
        <dgm:presLayoutVars>
          <dgm:bulletEnabled val="1"/>
        </dgm:presLayoutVars>
      </dgm:prSet>
      <dgm:spPr/>
    </dgm:pt>
  </dgm:ptLst>
  <dgm:cxnLst>
    <dgm:cxn modelId="{F6D9C304-98EC-4FB6-A705-1F3FA8855CAE}" type="presOf" srcId="{70A5F71C-4AC4-4481-BCE8-951280474C5F}" destId="{17D08123-0351-4A0B-A02F-825F3E29B603}" srcOrd="0" destOrd="0" presId="urn:microsoft.com/office/officeart/2005/8/layout/vList2"/>
    <dgm:cxn modelId="{FFD5F20A-FC4D-40DB-B861-AF9524AAC66E}" srcId="{F7D06F7A-0507-413E-B51D-4A8FB4E65DF0}" destId="{70A5F71C-4AC4-4481-BCE8-951280474C5F}" srcOrd="0" destOrd="0" parTransId="{F7944426-3F37-45F4-AFCD-A2B13B656836}" sibTransId="{742CEB09-A582-437B-8803-133CF6A08D50}"/>
    <dgm:cxn modelId="{4992C860-D087-47F1-8EF3-AB34EA0F6D11}" srcId="{7C8D75FB-44B4-4D58-9D1B-A90B582CF886}" destId="{01319AA5-B50C-4D90-A905-F300549B66ED}" srcOrd="0" destOrd="0" parTransId="{815CECC5-8315-43F1-880A-E29B71867343}" sibTransId="{37E2493A-1961-4F19-8AC5-E2FE83AFB115}"/>
    <dgm:cxn modelId="{63C39B4A-05E9-4B13-9A0B-C0173E501F11}" type="presOf" srcId="{B03A1E7D-E820-4125-9CB4-2656AAF49B44}" destId="{C97C8A5C-B9F6-4FDA-BF74-97BAB2625D71}" srcOrd="0" destOrd="0" presId="urn:microsoft.com/office/officeart/2005/8/layout/vList2"/>
    <dgm:cxn modelId="{2DA6EB4C-F7D3-4C2E-B307-B492179FA735}" srcId="{B03A1E7D-E820-4125-9CB4-2656AAF49B44}" destId="{A48082CE-A9F3-4417-8FE2-6DF4D3ED37A7}" srcOrd="0" destOrd="0" parTransId="{A938A158-6689-44EB-B5D2-C61FFB1E7C59}" sibTransId="{059C562E-277D-4B7C-B988-0E9CB9BD4A83}"/>
    <dgm:cxn modelId="{0457F374-147A-4B3E-9EE1-4BB5E2FA8572}" srcId="{7C8D75FB-44B4-4D58-9D1B-A90B582CF886}" destId="{F7D06F7A-0507-413E-B51D-4A8FB4E65DF0}" srcOrd="1" destOrd="0" parTransId="{A650A600-F128-47D0-815E-0BEF7B38FABB}" sibTransId="{2BBC0394-1F1B-433D-A8CE-02D4DA57EBE1}"/>
    <dgm:cxn modelId="{863D4D96-9235-4695-9FC6-9F3B5F5DE71D}" srcId="{01319AA5-B50C-4D90-A905-F300549B66ED}" destId="{E20BCC02-FC30-4A09-A19F-0DB64E6D1DFA}" srcOrd="2" destOrd="0" parTransId="{7EC90DA5-8D3E-41C0-8DB0-3AA005883187}" sibTransId="{E8748A6E-3DFA-49C4-B77F-9BAE9B73F68E}"/>
    <dgm:cxn modelId="{A0E35897-3707-4EC2-B7F7-9D8E3B12A97B}" type="presOf" srcId="{E20BCC02-FC30-4A09-A19F-0DB64E6D1DFA}" destId="{802F44E0-5600-49C0-9614-DDE06230BCAB}" srcOrd="0" destOrd="2" presId="urn:microsoft.com/office/officeart/2005/8/layout/vList2"/>
    <dgm:cxn modelId="{FEFB489B-8B68-4E4D-921B-7A69E6C5D54E}" type="presOf" srcId="{1959B001-6CBB-4443-A3A1-15167EA1BD3C}" destId="{802F44E0-5600-49C0-9614-DDE06230BCAB}" srcOrd="0" destOrd="0" presId="urn:microsoft.com/office/officeart/2005/8/layout/vList2"/>
    <dgm:cxn modelId="{100C389D-E00B-46E7-97F0-D3BCF758F321}" srcId="{F7D06F7A-0507-413E-B51D-4A8FB4E65DF0}" destId="{80A6D6DF-A255-4F3B-963E-859C77C2EE21}" srcOrd="1" destOrd="0" parTransId="{CA76610A-3CD7-402C-ACC3-93A466B36091}" sibTransId="{0F1C71DB-C26D-4EFC-8FA1-26BCF4A7A4F9}"/>
    <dgm:cxn modelId="{B69AF5A1-BD25-4800-880A-E0045445B760}" type="presOf" srcId="{B10C8BE2-5594-4485-87C0-8B2EA38F8ED3}" destId="{802F44E0-5600-49C0-9614-DDE06230BCAB}" srcOrd="0" destOrd="1" presId="urn:microsoft.com/office/officeart/2005/8/layout/vList2"/>
    <dgm:cxn modelId="{A8589EA5-6583-4136-8929-CC0003F52FE4}" srcId="{01319AA5-B50C-4D90-A905-F300549B66ED}" destId="{1959B001-6CBB-4443-A3A1-15167EA1BD3C}" srcOrd="0" destOrd="0" parTransId="{248919A7-E7A3-4508-B9A7-6B0A3D5FAB1C}" sibTransId="{AF52E228-29E9-4C2B-9095-1FEDA0228ABC}"/>
    <dgm:cxn modelId="{836E7CB1-66DA-47A7-8B90-7E7F66F8F79A}" srcId="{01319AA5-B50C-4D90-A905-F300549B66ED}" destId="{B10C8BE2-5594-4485-87C0-8B2EA38F8ED3}" srcOrd="1" destOrd="0" parTransId="{2A78F060-55A8-4D16-BC42-22BFA6BF59A6}" sibTransId="{5EF26A01-4B3D-406D-BB6E-BBF36BB4AAF8}"/>
    <dgm:cxn modelId="{A20C46B4-AAD9-4541-B478-FD0C206A6130}" type="presOf" srcId="{80A6D6DF-A255-4F3B-963E-859C77C2EE21}" destId="{17D08123-0351-4A0B-A02F-825F3E29B603}" srcOrd="0" destOrd="1" presId="urn:microsoft.com/office/officeart/2005/8/layout/vList2"/>
    <dgm:cxn modelId="{4B0680BE-1045-4AA6-9C65-D364E4009CFE}" type="presOf" srcId="{7C8D75FB-44B4-4D58-9D1B-A90B582CF886}" destId="{C4497D8F-7A7D-427C-8D16-8CB4F4A134BE}" srcOrd="0" destOrd="0" presId="urn:microsoft.com/office/officeart/2005/8/layout/vList2"/>
    <dgm:cxn modelId="{F1078CE0-BD7E-434B-87F7-829E4FCAA0AD}" type="presOf" srcId="{A48082CE-A9F3-4417-8FE2-6DF4D3ED37A7}" destId="{70F98462-E34E-4F2B-801C-AD9B11C4B7C8}" srcOrd="0" destOrd="0" presId="urn:microsoft.com/office/officeart/2005/8/layout/vList2"/>
    <dgm:cxn modelId="{7C0CCFEF-2EB9-4931-982D-380DC0388B21}" type="presOf" srcId="{01319AA5-B50C-4D90-A905-F300549B66ED}" destId="{FDD36B4F-5AEE-493A-A2C7-D255F33D7ED0}" srcOrd="0" destOrd="0" presId="urn:microsoft.com/office/officeart/2005/8/layout/vList2"/>
    <dgm:cxn modelId="{147A4DF6-5996-43AB-AAE3-13486945608F}" srcId="{7C8D75FB-44B4-4D58-9D1B-A90B582CF886}" destId="{B03A1E7D-E820-4125-9CB4-2656AAF49B44}" srcOrd="2" destOrd="0" parTransId="{F35AD03D-8149-4C7A-9B23-46999FF7CFF1}" sibTransId="{B6B9FA1C-DDDA-435E-B569-6CFE6E30B115}"/>
    <dgm:cxn modelId="{166355F6-6B91-48F1-A486-7CB8E9C2899C}" type="presOf" srcId="{F7D06F7A-0507-413E-B51D-4A8FB4E65DF0}" destId="{7A49BB88-7937-485F-959B-601F5C9ED20D}" srcOrd="0" destOrd="0" presId="urn:microsoft.com/office/officeart/2005/8/layout/vList2"/>
    <dgm:cxn modelId="{B6BC0906-9D79-4B2D-B324-A8AB6C41E128}" type="presParOf" srcId="{C4497D8F-7A7D-427C-8D16-8CB4F4A134BE}" destId="{FDD36B4F-5AEE-493A-A2C7-D255F33D7ED0}" srcOrd="0" destOrd="0" presId="urn:microsoft.com/office/officeart/2005/8/layout/vList2"/>
    <dgm:cxn modelId="{9214B181-ECF6-4635-98FC-1E49559ABB80}" type="presParOf" srcId="{C4497D8F-7A7D-427C-8D16-8CB4F4A134BE}" destId="{802F44E0-5600-49C0-9614-DDE06230BCAB}" srcOrd="1" destOrd="0" presId="urn:microsoft.com/office/officeart/2005/8/layout/vList2"/>
    <dgm:cxn modelId="{87DADC99-E4C7-4CF0-BC27-EF029FBAD394}" type="presParOf" srcId="{C4497D8F-7A7D-427C-8D16-8CB4F4A134BE}" destId="{7A49BB88-7937-485F-959B-601F5C9ED20D}" srcOrd="2" destOrd="0" presId="urn:microsoft.com/office/officeart/2005/8/layout/vList2"/>
    <dgm:cxn modelId="{5FF06750-D34D-4F47-BAD0-5769E5DAFB30}" type="presParOf" srcId="{C4497D8F-7A7D-427C-8D16-8CB4F4A134BE}" destId="{17D08123-0351-4A0B-A02F-825F3E29B603}" srcOrd="3" destOrd="0" presId="urn:microsoft.com/office/officeart/2005/8/layout/vList2"/>
    <dgm:cxn modelId="{C33292E0-E2D9-463B-B7FD-534D28235B65}" type="presParOf" srcId="{C4497D8F-7A7D-427C-8D16-8CB4F4A134BE}" destId="{C97C8A5C-B9F6-4FDA-BF74-97BAB2625D71}" srcOrd="4" destOrd="0" presId="urn:microsoft.com/office/officeart/2005/8/layout/vList2"/>
    <dgm:cxn modelId="{47DBC6FC-27F7-4516-99A5-FA86D1F1352D}" type="presParOf" srcId="{C4497D8F-7A7D-427C-8D16-8CB4F4A134BE}" destId="{70F98462-E34E-4F2B-801C-AD9B11C4B7C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360443"/>
          <a:ext cx="6933357" cy="818999"/>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914400">
            <a:lnSpc>
              <a:spcPct val="90000"/>
            </a:lnSpc>
            <a:spcBef>
              <a:spcPct val="0"/>
            </a:spcBef>
            <a:spcAft>
              <a:spcPct val="35000"/>
            </a:spcAft>
            <a:buNone/>
          </a:pPr>
          <a:r>
            <a:rPr lang="es-ES" sz="3500" b="0" i="0" kern="1200" noProof="1">
              <a:latin typeface="Cambria"/>
              <a:ea typeface="+mn-ea"/>
              <a:cs typeface="+mn-cs"/>
            </a:rPr>
            <a:t>Grupo A Crecimiento Industrial</a:t>
          </a:r>
        </a:p>
      </dsp:txBody>
      <dsp:txXfrm>
        <a:off x="39980" y="400423"/>
        <a:ext cx="6853397" cy="739039"/>
      </dsp:txXfrm>
    </dsp:sp>
    <dsp:sp modelId="{802F44E0-5600-49C0-9614-DDE06230BCAB}">
      <dsp:nvSpPr>
        <dsp:cNvPr id="0" name=""/>
        <dsp:cNvSpPr/>
      </dsp:nvSpPr>
      <dsp:spPr>
        <a:xfrm>
          <a:off x="0" y="1122029"/>
          <a:ext cx="6933357" cy="978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34" tIns="25400" rIns="142240" bIns="25400" numCol="1" spcCol="1270" anchor="t" anchorCtr="0">
          <a:noAutofit/>
        </a:bodyPr>
        <a:lstStyle/>
        <a:p>
          <a:pPr marL="228600" lvl="1" indent="-228600" algn="l" defTabSz="914400">
            <a:lnSpc>
              <a:spcPct val="90000"/>
            </a:lnSpc>
            <a:spcBef>
              <a:spcPct val="0"/>
            </a:spcBef>
            <a:spcAft>
              <a:spcPct val="20000"/>
            </a:spcAft>
            <a:buNone/>
          </a:pPr>
          <a:r>
            <a:rPr lang="es-ES" sz="2000" b="0" i="0" kern="1200" noProof="1">
              <a:latin typeface="Cambria"/>
              <a:ea typeface="+mn-ea"/>
              <a:cs typeface="+mn-cs"/>
            </a:rPr>
            <a:t>Paso 1: Conformacion de Equipos. Escoger empresa</a:t>
          </a:r>
        </a:p>
        <a:p>
          <a:pPr marL="228600" lvl="1" indent="-228600" algn="l" defTabSz="914400">
            <a:lnSpc>
              <a:spcPct val="90000"/>
            </a:lnSpc>
            <a:spcBef>
              <a:spcPct val="0"/>
            </a:spcBef>
            <a:spcAft>
              <a:spcPct val="20000"/>
            </a:spcAft>
            <a:buNone/>
          </a:pPr>
          <a:r>
            <a:rPr lang="es-ES" sz="2000" b="0" i="0" kern="1200" noProof="1">
              <a:latin typeface="Cambria"/>
              <a:ea typeface="+mn-ea"/>
              <a:cs typeface="+mn-cs"/>
            </a:rPr>
            <a:t>Paso 2: LLuvia de ideas.</a:t>
          </a:r>
        </a:p>
        <a:p>
          <a:pPr marL="228600" lvl="1" indent="-228600" algn="l" defTabSz="914400">
            <a:lnSpc>
              <a:spcPct val="90000"/>
            </a:lnSpc>
            <a:spcBef>
              <a:spcPct val="0"/>
            </a:spcBef>
            <a:spcAft>
              <a:spcPct val="20000"/>
            </a:spcAft>
            <a:buNone/>
          </a:pPr>
          <a:r>
            <a:rPr lang="es-ES" sz="2000" b="0" i="0" kern="1200" noProof="1">
              <a:latin typeface="Cambria"/>
              <a:ea typeface="+mn-ea"/>
              <a:cs typeface="+mn-cs"/>
            </a:rPr>
            <a:t>Paso 3: Hacer cartel del proceso de innovacion </a:t>
          </a:r>
        </a:p>
      </dsp:txBody>
      <dsp:txXfrm>
        <a:off x="0" y="1122029"/>
        <a:ext cx="6933357" cy="978075"/>
      </dsp:txXfrm>
    </dsp:sp>
    <dsp:sp modelId="{7A49BB88-7937-485F-959B-601F5C9ED20D}">
      <dsp:nvSpPr>
        <dsp:cNvPr id="0" name=""/>
        <dsp:cNvSpPr/>
      </dsp:nvSpPr>
      <dsp:spPr>
        <a:xfrm>
          <a:off x="0" y="2100104"/>
          <a:ext cx="6933357" cy="818999"/>
        </a:xfrm>
        <a:prstGeom prst="roundRect">
          <a:avLst/>
        </a:prstGeom>
        <a:solidFill>
          <a:schemeClr val="accent1">
            <a:shade val="80000"/>
            <a:hueOff val="-15656"/>
            <a:satOff val="-8415"/>
            <a:lumOff val="14895"/>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914400">
            <a:lnSpc>
              <a:spcPct val="90000"/>
            </a:lnSpc>
            <a:spcBef>
              <a:spcPct val="0"/>
            </a:spcBef>
            <a:spcAft>
              <a:spcPct val="35000"/>
            </a:spcAft>
            <a:buNone/>
          </a:pPr>
          <a:r>
            <a:rPr lang="es-ES" sz="3500" b="0" i="0" kern="1200" noProof="1">
              <a:latin typeface="Cambria"/>
              <a:ea typeface="+mn-ea"/>
              <a:cs typeface="+mn-cs"/>
            </a:rPr>
            <a:t>Grupo B La naranja Mecanica</a:t>
          </a:r>
        </a:p>
      </dsp:txBody>
      <dsp:txXfrm>
        <a:off x="39980" y="2140084"/>
        <a:ext cx="6853397" cy="739039"/>
      </dsp:txXfrm>
    </dsp:sp>
    <dsp:sp modelId="{17D08123-0351-4A0B-A02F-825F3E29B603}">
      <dsp:nvSpPr>
        <dsp:cNvPr id="0" name=""/>
        <dsp:cNvSpPr/>
      </dsp:nvSpPr>
      <dsp:spPr>
        <a:xfrm>
          <a:off x="0" y="2919104"/>
          <a:ext cx="6933357"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34" tIns="44450" rIns="248920" bIns="44450" numCol="1" spcCol="1270" anchor="t" anchorCtr="0">
          <a:noAutofit/>
        </a:bodyPr>
        <a:lstStyle/>
        <a:p>
          <a:pPr marL="228600" lvl="1" indent="-228600" algn="l" defTabSz="914400">
            <a:lnSpc>
              <a:spcPct val="90000"/>
            </a:lnSpc>
            <a:spcBef>
              <a:spcPct val="0"/>
            </a:spcBef>
            <a:spcAft>
              <a:spcPct val="20000"/>
            </a:spcAft>
            <a:buNone/>
          </a:pPr>
          <a:r>
            <a:rPr lang="es-ES" sz="2700" b="0" i="0" kern="1200" noProof="1">
              <a:latin typeface="Cambria"/>
              <a:ea typeface="+mn-ea"/>
              <a:cs typeface="+mn-cs"/>
            </a:rPr>
            <a:t>Paso 3</a:t>
          </a:r>
        </a:p>
        <a:p>
          <a:pPr marL="228600" lvl="1" indent="-228600" algn="l" defTabSz="914400">
            <a:lnSpc>
              <a:spcPct val="90000"/>
            </a:lnSpc>
            <a:spcBef>
              <a:spcPct val="0"/>
            </a:spcBef>
            <a:spcAft>
              <a:spcPct val="20000"/>
            </a:spcAft>
            <a:buNone/>
          </a:pPr>
          <a:r>
            <a:rPr lang="es-ES" sz="2700" b="0" i="0" kern="1200" noProof="1">
              <a:latin typeface="Cambria"/>
              <a:ea typeface="+mn-ea"/>
              <a:cs typeface="+mn-cs"/>
            </a:rPr>
            <a:t>Paso 4</a:t>
          </a:r>
        </a:p>
      </dsp:txBody>
      <dsp:txXfrm>
        <a:off x="0" y="2919104"/>
        <a:ext cx="6933357" cy="905625"/>
      </dsp:txXfrm>
    </dsp:sp>
    <dsp:sp modelId="{C97C8A5C-B9F6-4FDA-BF74-97BAB2625D71}">
      <dsp:nvSpPr>
        <dsp:cNvPr id="0" name=""/>
        <dsp:cNvSpPr/>
      </dsp:nvSpPr>
      <dsp:spPr>
        <a:xfrm>
          <a:off x="0" y="3824730"/>
          <a:ext cx="6933357" cy="818999"/>
        </a:xfrm>
        <a:prstGeom prst="roundRect">
          <a:avLst/>
        </a:prstGeom>
        <a:solidFill>
          <a:schemeClr val="accent1">
            <a:shade val="80000"/>
            <a:hueOff val="-31313"/>
            <a:satOff val="-16830"/>
            <a:lumOff val="2979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914400">
            <a:lnSpc>
              <a:spcPct val="90000"/>
            </a:lnSpc>
            <a:spcBef>
              <a:spcPct val="0"/>
            </a:spcBef>
            <a:spcAft>
              <a:spcPct val="35000"/>
            </a:spcAft>
            <a:buNone/>
          </a:pPr>
          <a:r>
            <a:rPr lang="es-ES" sz="3500" b="0" i="0" kern="1200" noProof="1">
              <a:latin typeface="Cambria"/>
              <a:ea typeface="+mn-ea"/>
              <a:cs typeface="+mn-cs"/>
            </a:rPr>
            <a:t>Grupo C Transformacion conciente</a:t>
          </a:r>
        </a:p>
      </dsp:txBody>
      <dsp:txXfrm>
        <a:off x="39980" y="3864710"/>
        <a:ext cx="6853397" cy="739039"/>
      </dsp:txXfrm>
    </dsp:sp>
    <dsp:sp modelId="{70F98462-E34E-4F2B-801C-AD9B11C4B7C8}">
      <dsp:nvSpPr>
        <dsp:cNvPr id="0" name=""/>
        <dsp:cNvSpPr/>
      </dsp:nvSpPr>
      <dsp:spPr>
        <a:xfrm>
          <a:off x="0" y="4643730"/>
          <a:ext cx="6933357"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34" tIns="44450" rIns="248920" bIns="44450" numCol="1" spcCol="1270" anchor="t" anchorCtr="0">
          <a:noAutofit/>
        </a:bodyPr>
        <a:lstStyle/>
        <a:p>
          <a:pPr marL="228600" lvl="1" indent="-228600" algn="l" defTabSz="914400">
            <a:lnSpc>
              <a:spcPct val="90000"/>
            </a:lnSpc>
            <a:spcBef>
              <a:spcPct val="0"/>
            </a:spcBef>
            <a:spcAft>
              <a:spcPct val="20000"/>
            </a:spcAft>
            <a:buNone/>
          </a:pPr>
          <a:r>
            <a:rPr lang="es-ES" sz="2700" b="0" i="0" kern="1200" noProof="1">
              <a:latin typeface="Cambria"/>
              <a:ea typeface="+mn-ea"/>
              <a:cs typeface="+mn-cs"/>
            </a:rPr>
            <a:t>Paso 5</a:t>
          </a:r>
        </a:p>
      </dsp:txBody>
      <dsp:txXfrm>
        <a:off x="0" y="4643730"/>
        <a:ext cx="6933357" cy="579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472500"/>
          <a:ext cx="6933357" cy="748800"/>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914400">
            <a:lnSpc>
              <a:spcPct val="90000"/>
            </a:lnSpc>
            <a:spcBef>
              <a:spcPct val="0"/>
            </a:spcBef>
            <a:spcAft>
              <a:spcPct val="35000"/>
            </a:spcAft>
            <a:buNone/>
          </a:pPr>
          <a:r>
            <a:rPr lang="es-ES" sz="3200" b="0" i="0" kern="1200" noProof="1">
              <a:latin typeface="Cambria"/>
              <a:ea typeface="+mn-ea"/>
              <a:cs typeface="+mn-cs"/>
            </a:rPr>
            <a:t>Grupo D Industria conciente</a:t>
          </a:r>
        </a:p>
      </dsp:txBody>
      <dsp:txXfrm>
        <a:off x="36553" y="509053"/>
        <a:ext cx="6860251" cy="675694"/>
      </dsp:txXfrm>
    </dsp:sp>
    <dsp:sp modelId="{802F44E0-5600-49C0-9614-DDE06230BCAB}">
      <dsp:nvSpPr>
        <dsp:cNvPr id="0" name=""/>
        <dsp:cNvSpPr/>
      </dsp:nvSpPr>
      <dsp:spPr>
        <a:xfrm>
          <a:off x="0" y="1221299"/>
          <a:ext cx="6933357" cy="97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34" tIns="25400" rIns="142240" bIns="25400" numCol="1" spcCol="1270" anchor="t" anchorCtr="0">
          <a:noAutofit/>
        </a:bodyPr>
        <a:lstStyle/>
        <a:p>
          <a:pPr marL="228600" lvl="1" indent="-228600" algn="l" defTabSz="914400">
            <a:lnSpc>
              <a:spcPct val="90000"/>
            </a:lnSpc>
            <a:spcBef>
              <a:spcPct val="0"/>
            </a:spcBef>
            <a:spcAft>
              <a:spcPct val="20000"/>
            </a:spcAft>
            <a:buNone/>
          </a:pPr>
          <a:r>
            <a:rPr lang="es-ES" sz="2000" b="0" i="0" kern="1200" noProof="1">
              <a:latin typeface="Cambria"/>
              <a:ea typeface="+mn-ea"/>
              <a:cs typeface="+mn-cs"/>
            </a:rPr>
            <a:t>Paso 1: Conformacion de Equipos. Escoger empresa</a:t>
          </a:r>
        </a:p>
        <a:p>
          <a:pPr marL="228600" lvl="1" indent="-228600" algn="l" defTabSz="914400">
            <a:lnSpc>
              <a:spcPct val="90000"/>
            </a:lnSpc>
            <a:spcBef>
              <a:spcPct val="0"/>
            </a:spcBef>
            <a:spcAft>
              <a:spcPct val="20000"/>
            </a:spcAft>
            <a:buNone/>
          </a:pPr>
          <a:r>
            <a:rPr lang="es-ES" sz="2000" b="0" i="0" kern="1200" noProof="1">
              <a:latin typeface="Cambria"/>
              <a:ea typeface="+mn-ea"/>
              <a:cs typeface="+mn-cs"/>
            </a:rPr>
            <a:t>Paso 2: LLuvia de ideas.</a:t>
          </a:r>
        </a:p>
        <a:p>
          <a:pPr marL="228600" lvl="1" indent="-228600" algn="l" defTabSz="914400">
            <a:lnSpc>
              <a:spcPct val="90000"/>
            </a:lnSpc>
            <a:spcBef>
              <a:spcPct val="0"/>
            </a:spcBef>
            <a:spcAft>
              <a:spcPct val="20000"/>
            </a:spcAft>
            <a:buNone/>
          </a:pPr>
          <a:r>
            <a:rPr lang="es-ES" sz="2000" b="0" i="0" kern="1200" noProof="1">
              <a:latin typeface="Cambria"/>
              <a:ea typeface="+mn-ea"/>
              <a:cs typeface="+mn-cs"/>
            </a:rPr>
            <a:t>Paso 3: Hacer cartel del proceso de innovacion </a:t>
          </a:r>
        </a:p>
      </dsp:txBody>
      <dsp:txXfrm>
        <a:off x="0" y="1221299"/>
        <a:ext cx="6933357" cy="977040"/>
      </dsp:txXfrm>
    </dsp:sp>
    <dsp:sp modelId="{7A49BB88-7937-485F-959B-601F5C9ED20D}">
      <dsp:nvSpPr>
        <dsp:cNvPr id="0" name=""/>
        <dsp:cNvSpPr/>
      </dsp:nvSpPr>
      <dsp:spPr>
        <a:xfrm>
          <a:off x="0" y="2198340"/>
          <a:ext cx="6933357" cy="748800"/>
        </a:xfrm>
        <a:prstGeom prst="roundRect">
          <a:avLst/>
        </a:prstGeom>
        <a:solidFill>
          <a:schemeClr val="accent1">
            <a:shade val="80000"/>
            <a:hueOff val="-15656"/>
            <a:satOff val="-8415"/>
            <a:lumOff val="14895"/>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914400">
            <a:lnSpc>
              <a:spcPct val="90000"/>
            </a:lnSpc>
            <a:spcBef>
              <a:spcPct val="0"/>
            </a:spcBef>
            <a:spcAft>
              <a:spcPct val="35000"/>
            </a:spcAft>
            <a:buNone/>
          </a:pPr>
          <a:r>
            <a:rPr lang="es-ES" sz="3200" b="0" i="0" kern="1200" noProof="1">
              <a:latin typeface="Cambria"/>
              <a:ea typeface="+mn-ea"/>
              <a:cs typeface="+mn-cs"/>
            </a:rPr>
            <a:t>Grupo E   Los cabalgantes del turismo</a:t>
          </a:r>
        </a:p>
      </dsp:txBody>
      <dsp:txXfrm>
        <a:off x="36553" y="2234893"/>
        <a:ext cx="6860251" cy="675694"/>
      </dsp:txXfrm>
    </dsp:sp>
    <dsp:sp modelId="{17D08123-0351-4A0B-A02F-825F3E29B603}">
      <dsp:nvSpPr>
        <dsp:cNvPr id="0" name=""/>
        <dsp:cNvSpPr/>
      </dsp:nvSpPr>
      <dsp:spPr>
        <a:xfrm>
          <a:off x="0" y="2947140"/>
          <a:ext cx="6933357"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34" tIns="40640" rIns="227584" bIns="40640" numCol="1" spcCol="1270" anchor="t" anchorCtr="0">
          <a:noAutofit/>
        </a:bodyPr>
        <a:lstStyle/>
        <a:p>
          <a:pPr marL="228600" lvl="1" indent="-228600" algn="l" defTabSz="914400">
            <a:lnSpc>
              <a:spcPct val="90000"/>
            </a:lnSpc>
            <a:spcBef>
              <a:spcPct val="0"/>
            </a:spcBef>
            <a:spcAft>
              <a:spcPct val="20000"/>
            </a:spcAft>
            <a:buNone/>
          </a:pPr>
          <a:r>
            <a:rPr lang="es-ES" sz="2500" b="0" i="0" kern="1200" noProof="1">
              <a:latin typeface="Cambria"/>
              <a:ea typeface="+mn-ea"/>
              <a:cs typeface="+mn-cs"/>
            </a:rPr>
            <a:t>Paso 3</a:t>
          </a:r>
        </a:p>
        <a:p>
          <a:pPr marL="228600" lvl="1" indent="-228600" algn="l" defTabSz="914400">
            <a:lnSpc>
              <a:spcPct val="90000"/>
            </a:lnSpc>
            <a:spcBef>
              <a:spcPct val="0"/>
            </a:spcBef>
            <a:spcAft>
              <a:spcPct val="20000"/>
            </a:spcAft>
            <a:buNone/>
          </a:pPr>
          <a:r>
            <a:rPr lang="es-ES" sz="2500" b="0" i="0" kern="1200" noProof="1">
              <a:latin typeface="Cambria"/>
              <a:ea typeface="+mn-ea"/>
              <a:cs typeface="+mn-cs"/>
            </a:rPr>
            <a:t>Paso 4</a:t>
          </a:r>
        </a:p>
      </dsp:txBody>
      <dsp:txXfrm>
        <a:off x="0" y="2947140"/>
        <a:ext cx="6933357" cy="828000"/>
      </dsp:txXfrm>
    </dsp:sp>
    <dsp:sp modelId="{C97C8A5C-B9F6-4FDA-BF74-97BAB2625D71}">
      <dsp:nvSpPr>
        <dsp:cNvPr id="0" name=""/>
        <dsp:cNvSpPr/>
      </dsp:nvSpPr>
      <dsp:spPr>
        <a:xfrm>
          <a:off x="0" y="3775140"/>
          <a:ext cx="6933357" cy="748800"/>
        </a:xfrm>
        <a:prstGeom prst="roundRect">
          <a:avLst/>
        </a:prstGeom>
        <a:solidFill>
          <a:schemeClr val="accent1">
            <a:shade val="80000"/>
            <a:hueOff val="-31313"/>
            <a:satOff val="-16830"/>
            <a:lumOff val="2979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914400">
            <a:lnSpc>
              <a:spcPct val="90000"/>
            </a:lnSpc>
            <a:spcBef>
              <a:spcPct val="0"/>
            </a:spcBef>
            <a:spcAft>
              <a:spcPct val="35000"/>
            </a:spcAft>
            <a:buNone/>
          </a:pPr>
          <a:r>
            <a:rPr lang="es-ES" sz="3200" b="0" i="0" kern="1200" noProof="1">
              <a:latin typeface="Cambria"/>
              <a:ea typeface="+mn-ea"/>
              <a:cs typeface="+mn-cs"/>
            </a:rPr>
            <a:t>Grupo F</a:t>
          </a:r>
        </a:p>
      </dsp:txBody>
      <dsp:txXfrm>
        <a:off x="36553" y="3811693"/>
        <a:ext cx="6860251" cy="675694"/>
      </dsp:txXfrm>
    </dsp:sp>
    <dsp:sp modelId="{70F98462-E34E-4F2B-801C-AD9B11C4B7C8}">
      <dsp:nvSpPr>
        <dsp:cNvPr id="0" name=""/>
        <dsp:cNvSpPr/>
      </dsp:nvSpPr>
      <dsp:spPr>
        <a:xfrm>
          <a:off x="0" y="4523940"/>
          <a:ext cx="6933357"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134" tIns="40640" rIns="227584" bIns="40640" numCol="1" spcCol="1270" anchor="t" anchorCtr="0">
          <a:noAutofit/>
        </a:bodyPr>
        <a:lstStyle/>
        <a:p>
          <a:pPr marL="228600" lvl="1" indent="-228600" algn="l" defTabSz="914400">
            <a:lnSpc>
              <a:spcPct val="90000"/>
            </a:lnSpc>
            <a:spcBef>
              <a:spcPct val="0"/>
            </a:spcBef>
            <a:spcAft>
              <a:spcPct val="20000"/>
            </a:spcAft>
            <a:buNone/>
          </a:pPr>
          <a:r>
            <a:rPr lang="es-ES" sz="2500" b="0" i="0" kern="1200" noProof="1">
              <a:latin typeface="Cambria"/>
              <a:ea typeface="+mn-ea"/>
              <a:cs typeface="+mn-cs"/>
            </a:rPr>
            <a:t>Paso 5</a:t>
          </a:r>
        </a:p>
      </dsp:txBody>
      <dsp:txXfrm>
        <a:off x="0" y="4523940"/>
        <a:ext cx="6933357" cy="529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A0844-C266-46EC-A036-E1634F64C44A}" type="datetimeFigureOut">
              <a:rPr lang="es-CO"/>
              <a:t>12/11/2022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B088AA-226D-4237-A99F-5C4B97F43BA8}" type="slidenum">
              <a:rPr/>
              <a:t>‹Nº›</a:t>
            </a:fld>
            <a:endParaRPr/>
          </a:p>
        </p:txBody>
      </p:sp>
    </p:spTree>
    <p:extLst>
      <p:ext uri="{BB962C8B-B14F-4D97-AF65-F5344CB8AC3E}">
        <p14:creationId xmlns:p14="http://schemas.microsoft.com/office/powerpoint/2010/main" val="56313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08BCD-7B2F-4BCE-87AF-5D67EFFE4D17}" type="datetimeFigureOut">
              <a:rPr lang="es-CO"/>
              <a:t>12/11/2022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A1353-EEA5-436B-AB14-1D84B195E669}" type="slidenum">
              <a:rPr/>
              <a:t>‹Nº›</a:t>
            </a:fld>
            <a:endParaRPr/>
          </a:p>
        </p:txBody>
      </p:sp>
    </p:spTree>
    <p:extLst>
      <p:ext uri="{BB962C8B-B14F-4D97-AF65-F5344CB8AC3E}">
        <p14:creationId xmlns:p14="http://schemas.microsoft.com/office/powerpoint/2010/main" val="382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 y="0"/>
            <a:ext cx="12188823"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ound Single Corner Rectangle 7"/>
          <p:cNvSpPr/>
          <p:nvPr/>
        </p:nvSpPr>
        <p:spPr bwMode="ltGray">
          <a:xfrm rot="10800000" flipH="1" flipV="1">
            <a:off x="6926759" y="228598"/>
            <a:ext cx="5035054" cy="5715002"/>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0" y="3"/>
            <a:ext cx="6926756"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0" y="6172200"/>
            <a:ext cx="12188952"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a:t>Haga clic para modificar el estilo de título del patrón</a:t>
            </a:r>
            <a:endParaRPr/>
          </a:p>
        </p:txBody>
      </p:sp>
      <p:sp>
        <p:nvSpPr>
          <p:cNvPr id="3" name="Subtitle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CO"/>
              <a:pPr/>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7" name="Rectangle 16"/>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8" name="Rectangle 17"/>
          <p:cNvSpPr/>
          <p:nvPr/>
        </p:nvSpPr>
        <p:spPr>
          <a:xfrm>
            <a:off x="7466013" y="3"/>
            <a:ext cx="47228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7883151" y="234351"/>
            <a:ext cx="3773863" cy="4642450"/>
          </a:xfrm>
        </p:spPr>
        <p:txBody>
          <a:bodyPr vert="horz" lIns="91440" tIns="45720" rIns="91440" bIns="45720" rtlCol="0" anchor="b">
            <a:normAutofit/>
          </a:bodyPr>
          <a:lstStyle>
            <a:lvl1pPr>
              <a:defRPr sz="4400">
                <a:solidFill>
                  <a:schemeClr val="bg1"/>
                </a:solidFill>
                <a:effectLst>
                  <a:outerShdw blurRad="88900" algn="ctr" rotWithShape="0">
                    <a:prstClr val="black">
                      <a:alpha val="35000"/>
                    </a:prstClr>
                  </a:outerShdw>
                </a:effectLst>
              </a:defRPr>
            </a:lvl1pPr>
          </a:lstStyle>
          <a:p>
            <a:pPr lvl="0">
              <a:lnSpc>
                <a:spcPct val="80000"/>
              </a:lnSpc>
            </a:pPr>
            <a:r>
              <a:rPr lang="es-ES"/>
              <a:t>Haga clic para modificar el estilo de título del patrón</a:t>
            </a:r>
            <a:endParaRPr/>
          </a:p>
        </p:txBody>
      </p:sp>
      <p:sp>
        <p:nvSpPr>
          <p:cNvPr id="4" name="Text Placeholder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0" name="Rectangle 19"/>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5" name="Date Placeholder 4"/>
          <p:cNvSpPr>
            <a:spLocks noGrp="1"/>
          </p:cNvSpPr>
          <p:nvPr>
            <p:ph type="dt" sz="half" idx="10"/>
          </p:nvPr>
        </p:nvSpPr>
        <p:spPr/>
        <p:txBody>
          <a:bodyPr/>
          <a:lstStyle/>
          <a:p>
            <a:fld id="{749F4917-CE56-4645-8050-1555FA0B180B}" type="datetimeFigureOut">
              <a:rPr lang="es-CO"/>
              <a:pPr/>
              <a:t>12/11/2022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B524DA2-3CE4-45BB-9F6F-628A0CFBDBF9}" type="slidenum">
              <a:rPr/>
              <a:pPr/>
              <a:t>‹Nº›</a:t>
            </a:fld>
            <a:endParaRPr/>
          </a:p>
        </p:txBody>
      </p:sp>
      <p:sp>
        <p:nvSpPr>
          <p:cNvPr id="21" name="Round Single Corner Rectangle 20"/>
          <p:cNvSpPr/>
          <p:nvPr/>
        </p:nvSpPr>
        <p:spPr bwMode="ltGray">
          <a:xfrm rot="10800000" flipV="1">
            <a:off x="227013" y="234351"/>
            <a:ext cx="7238999"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3" name="Picture Placeholder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Tree>
    <p:extLst>
      <p:ext uri="{BB962C8B-B14F-4D97-AF65-F5344CB8AC3E}">
        <p14:creationId xmlns:p14="http://schemas.microsoft.com/office/powerpoint/2010/main" val="352158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CO"/>
              <a:pPr/>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93813" y="582613"/>
            <a:ext cx="8183562" cy="558958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CO"/>
              <a:pPr/>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2" name="Vertical Title 1"/>
          <p:cNvSpPr>
            <a:spLocks noGrp="1"/>
          </p:cNvSpPr>
          <p:nvPr>
            <p:ph type="title" orient="vert"/>
          </p:nvPr>
        </p:nvSpPr>
        <p:spPr>
          <a:xfrm>
            <a:off x="9705974" y="582613"/>
            <a:ext cx="1951037" cy="5589587"/>
          </a:xfrm>
        </p:spPr>
        <p:txBody>
          <a:bodyPr vert="eaVert"/>
          <a:lstStyle/>
          <a:p>
            <a:r>
              <a:rPr lang="es-ES"/>
              <a:t>Haga clic para modificar el estilo de título del patrón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E36636D-D922-432D-A958-524484B5923D}" type="datetimeFigureOut">
              <a:rPr lang="es-CO"/>
              <a:pPr/>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1" name="Rectangle 10"/>
          <p:cNvSpPr/>
          <p:nvPr/>
        </p:nvSpPr>
        <p:spPr>
          <a:xfrm>
            <a:off x="0"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2" name="Rectangle 11"/>
          <p:cNvSpPr/>
          <p:nvPr/>
        </p:nvSpPr>
        <p:spPr>
          <a:xfrm>
            <a:off x="0" y="3"/>
            <a:ext cx="5180012"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s-ES"/>
              <a:t>Haga clic para modificar el estilo de título del patrón</a:t>
            </a:r>
            <a:endParaRPr/>
          </a:p>
        </p:txBody>
      </p:sp>
      <p:sp>
        <p:nvSpPr>
          <p:cNvPr id="3" name="Subtitle 2"/>
          <p:cNvSpPr>
            <a:spLocks noGrp="1"/>
          </p:cNvSpPr>
          <p:nvPr>
            <p:ph type="subTitle" idx="1"/>
          </p:nvPr>
        </p:nvSpPr>
        <p:spPr>
          <a:xfrm>
            <a:off x="597799" y="4953000"/>
            <a:ext cx="4201213"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a:p>
        </p:txBody>
      </p:sp>
      <p:sp>
        <p:nvSpPr>
          <p:cNvPr id="4" name="Date Placeholder 3"/>
          <p:cNvSpPr>
            <a:spLocks noGrp="1"/>
          </p:cNvSpPr>
          <p:nvPr>
            <p:ph type="dt" sz="half" idx="10"/>
          </p:nvPr>
        </p:nvSpPr>
        <p:spPr/>
        <p:txBody>
          <a:bodyPr/>
          <a:lstStyle/>
          <a:p>
            <a:fld id="{8E36636D-D922-432D-A958-524484B5923D}" type="datetimeFigureOut">
              <a:rPr lang="es-CO"/>
              <a:pPr/>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
        <p:nvSpPr>
          <p:cNvPr id="14" name="Picture Placeholder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a:lstStyle>
            <a:lvl1pPr marL="0" indent="0" algn="ctr">
              <a:buNone/>
              <a:defRPr/>
            </a:lvl1pPr>
          </a:lstStyle>
          <a:p>
            <a:r>
              <a:rPr lang="es-ES"/>
              <a:t>Haga clic en el icono para agregar una imagen</a:t>
            </a:r>
            <a:endParaRPr/>
          </a:p>
        </p:txBody>
      </p:sp>
    </p:spTree>
    <p:extLst>
      <p:ext uri="{BB962C8B-B14F-4D97-AF65-F5344CB8AC3E}">
        <p14:creationId xmlns:p14="http://schemas.microsoft.com/office/powerpoint/2010/main" val="41871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0" y="2876"/>
            <a:ext cx="12188952"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7451144" y="0"/>
            <a:ext cx="4737681"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ound Single Corner Rectangle 9"/>
          <p:cNvSpPr/>
          <p:nvPr/>
        </p:nvSpPr>
        <p:spPr bwMode="ltGray">
          <a:xfrm rot="10800000" flipV="1">
            <a:off x="219973" y="234351"/>
            <a:ext cx="7237410" cy="60140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6477000"/>
            <a:ext cx="121889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93813" y="685800"/>
            <a:ext cx="5638801" cy="4191000"/>
          </a:xfrm>
        </p:spPr>
        <p:txBody>
          <a:bodyPr anchor="b">
            <a:noAutofit/>
          </a:bodyPr>
          <a:lstStyle>
            <a:lvl1pPr algn="l">
              <a:defRPr sz="5400" b="0" cap="none" baseline="0"/>
            </a:lvl1pPr>
          </a:lstStyle>
          <a:p>
            <a:r>
              <a:rPr lang="es-ES"/>
              <a:t>Haga clic para modificar el estilo de título del patrón</a:t>
            </a:r>
            <a:endParaRPr/>
          </a:p>
        </p:txBody>
      </p:sp>
      <p:sp>
        <p:nvSpPr>
          <p:cNvPr id="3" name="Text Placeholder 2"/>
          <p:cNvSpPr>
            <a:spLocks noGrp="1"/>
          </p:cNvSpPr>
          <p:nvPr>
            <p:ph type="body" idx="1"/>
          </p:nvPr>
        </p:nvSpPr>
        <p:spPr>
          <a:xfrm>
            <a:off x="1293813" y="5029200"/>
            <a:ext cx="5638800" cy="914400"/>
          </a:xfrm>
        </p:spPr>
        <p:txBody>
          <a:bodyPr anchor="t">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E36636D-D922-432D-A958-524484B5923D}" type="datetimeFigureOut">
              <a:rPr lang="es-CO"/>
              <a:pPr/>
              <a:t>12/11/2022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8E36636D-D922-432D-A958-524484B5923D}" type="datetimeFigureOut">
              <a:rPr lang="es-CO"/>
              <a:pPr/>
              <a:t>12/11/2022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a:p>
        </p:txBody>
      </p:sp>
      <p:sp>
        <p:nvSpPr>
          <p:cNvPr id="3" name="Text Placeholder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8E36636D-D922-432D-A958-524484B5923D}" type="datetimeFigureOut">
              <a:rPr lang="es-CO"/>
              <a:pPr/>
              <a:t>12/11/2022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8E36636D-D922-432D-A958-524484B5923D}" type="datetimeFigureOut">
              <a:rPr lang="es-CO"/>
              <a:pPr/>
              <a:t>12/11/2022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s-CO"/>
              <a:pPr/>
              <a:t>12/11/2022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0" y="6172200"/>
            <a:ext cx="12188952"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a:xfrm>
            <a:off x="2" y="0"/>
            <a:ext cx="12188952"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bwMode="ltGray">
          <a:xfrm rot="10800000" flipH="1" flipV="1">
            <a:off x="4722814" y="234351"/>
            <a:ext cx="7237538" cy="5709249"/>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1" name="Rectangle 10"/>
          <p:cNvSpPr/>
          <p:nvPr/>
        </p:nvSpPr>
        <p:spPr>
          <a:xfrm>
            <a:off x="0" y="1"/>
            <a:ext cx="4722811"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592197" y="234351"/>
            <a:ext cx="3773863" cy="4642450"/>
          </a:xfrm>
        </p:spPr>
        <p:txBody>
          <a:bodyPr anchor="b">
            <a:normAutofit/>
          </a:bodyPr>
          <a:lstStyle>
            <a:lvl1pPr algn="l">
              <a:defRPr sz="4400" b="0">
                <a:solidFill>
                  <a:schemeClr val="bg1"/>
                </a:solidFill>
                <a:effectLst>
                  <a:outerShdw blurRad="88900" algn="ctr" rotWithShape="0">
                    <a:prstClr val="black">
                      <a:alpha val="35000"/>
                    </a:prstClr>
                  </a:outerShdw>
                </a:effectLst>
              </a:defRPr>
            </a:lvl1pPr>
          </a:lstStyle>
          <a:p>
            <a:r>
              <a:rPr lang="es-ES"/>
              <a:t>Haga clic para modificar el estilo de título del patrón</a:t>
            </a:r>
            <a:endParaRPr/>
          </a:p>
        </p:txBody>
      </p:sp>
      <p:sp>
        <p:nvSpPr>
          <p:cNvPr id="4" name="Text Placeholder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E36636D-D922-432D-A958-524484B5923D}" type="datetimeFigureOut">
              <a:rPr lang="es-CO"/>
              <a:pPr/>
              <a:t>12/11/2022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‹Nº›</a:t>
            </a:fld>
            <a:endParaRPr/>
          </a:p>
        </p:txBody>
      </p:sp>
      <p:sp>
        <p:nvSpPr>
          <p:cNvPr id="3" name="Content Placeholder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6477000"/>
            <a:ext cx="11960352"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960352" y="6477000"/>
            <a:ext cx="228473"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7" name="Rectangle 6"/>
          <p:cNvSpPr/>
          <p:nvPr/>
        </p:nvSpPr>
        <p:spPr>
          <a:xfrm>
            <a:off x="1"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10" name="Round Single Corner Rectangle 9"/>
          <p:cNvSpPr/>
          <p:nvPr/>
        </p:nvSpPr>
        <p:spPr>
          <a:xfrm>
            <a:off x="0" y="228600"/>
            <a:ext cx="11961877"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563562"/>
            <a:ext cx="9601200" cy="1189038"/>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293813" y="1981200"/>
            <a:ext cx="9601202" cy="41910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8913811" y="6248400"/>
            <a:ext cx="1091459" cy="152400"/>
          </a:xfrm>
          <a:prstGeom prst="rect">
            <a:avLst/>
          </a:prstGeom>
        </p:spPr>
        <p:txBody>
          <a:bodyPr vert="horz" lIns="91440" tIns="45720" rIns="91440" bIns="45720" rtlCol="0" anchor="ctr"/>
          <a:lstStyle>
            <a:lvl1pPr algn="r">
              <a:defRPr sz="900">
                <a:solidFill>
                  <a:schemeClr val="tx1"/>
                </a:solidFill>
              </a:defRPr>
            </a:lvl1pPr>
          </a:lstStyle>
          <a:p>
            <a:fld id="{8E36636D-D922-432D-A958-524484B5923D}" type="datetimeFigureOut">
              <a:rPr lang="es-CO"/>
              <a:pPr/>
              <a:t>12/11/2022</a:t>
            </a:fld>
            <a:endParaRPr/>
          </a:p>
        </p:txBody>
      </p:sp>
      <p:sp>
        <p:nvSpPr>
          <p:cNvPr id="5" name="Footer Placeholder 4"/>
          <p:cNvSpPr>
            <a:spLocks noGrp="1"/>
          </p:cNvSpPr>
          <p:nvPr>
            <p:ph type="ftr" sz="quarter" idx="3"/>
          </p:nvPr>
        </p:nvSpPr>
        <p:spPr>
          <a:xfrm>
            <a:off x="1293813" y="6248400"/>
            <a:ext cx="7467598" cy="152400"/>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133011" y="6248400"/>
            <a:ext cx="762003" cy="152400"/>
          </a:xfrm>
          <a:prstGeom prst="rect">
            <a:avLst/>
          </a:prstGeom>
        </p:spPr>
        <p:txBody>
          <a:bodyPr vert="horz" lIns="91440" tIns="45720" rIns="91440" bIns="45720" rtlCol="0" anchor="ctr"/>
          <a:lstStyle>
            <a:lvl1pPr algn="r">
              <a:defRPr sz="900">
                <a:solidFill>
                  <a:schemeClr val="tx1"/>
                </a:solidFill>
              </a:defRPr>
            </a:lvl1pPr>
          </a:lstStyle>
          <a:p>
            <a:fld id="{DF28FB93-0A08-4E7D-8E63-9EFA29F1E093}" type="slidenum">
              <a:rPr/>
              <a:pPr/>
              <a:t>‹Nº›</a:t>
            </a:fld>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32" r:id="rId3"/>
    <p:sldLayoutId id="2147483723" r:id="rId4"/>
    <p:sldLayoutId id="2147483724" r:id="rId5"/>
    <p:sldLayoutId id="2147483725" r:id="rId6"/>
    <p:sldLayoutId id="2147483726" r:id="rId7"/>
    <p:sldLayoutId id="2147483727" r:id="rId8"/>
    <p:sldLayoutId id="2147483728" r:id="rId9"/>
    <p:sldLayoutId id="2147483733" r:id="rId10"/>
    <p:sldLayoutId id="2147483730" r:id="rId11"/>
    <p:sldLayoutId id="214748373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oeconomiaandalucia.es/que-es-la-bioeconomia" TargetMode="External"/><Relationship Id="rId2" Type="http://schemas.openxmlformats.org/officeDocument/2006/relationships/hyperlink" Target="http://www.humboldt.org.co/es/actualidad/item/1682-biodiverciudades-al-2030-" TargetMode="External"/><Relationship Id="rId1" Type="http://schemas.openxmlformats.org/officeDocument/2006/relationships/slideLayout" Target="../slideLayouts/slideLayout8.xml"/><Relationship Id="rId5" Type="http://schemas.openxmlformats.org/officeDocument/2006/relationships/hyperlink" Target="https://www.iberdrola.com/sostenibilidad/bioeconomia-que-es" TargetMode="External"/><Relationship Id="rId4" Type="http://schemas.openxmlformats.org/officeDocument/2006/relationships/hyperlink" Target="https://www.elagoradiario.com/agua/bioeconomia-castilla-leon-aquona/"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41.jpeg"/><Relationship Id="rId5" Type="http://schemas.openxmlformats.org/officeDocument/2006/relationships/image" Target="../media/image3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biodiverciudades-mads.hub.arcgis.com/" TargetMode="External"/><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D526154-FCBD-41C9-61A1-C663F4E86046}"/>
              </a:ext>
            </a:extLst>
          </p:cNvPr>
          <p:cNvPicPr>
            <a:picLocks noChangeAspect="1"/>
          </p:cNvPicPr>
          <p:nvPr/>
        </p:nvPicPr>
        <p:blipFill>
          <a:blip r:embed="rId2"/>
          <a:stretch>
            <a:fillRect/>
          </a:stretch>
        </p:blipFill>
        <p:spPr>
          <a:xfrm>
            <a:off x="-1" y="-22853"/>
            <a:ext cx="12188825" cy="6879960"/>
          </a:xfrm>
          <a:prstGeom prst="rect">
            <a:avLst/>
          </a:prstGeom>
        </p:spPr>
      </p:pic>
      <p:sp>
        <p:nvSpPr>
          <p:cNvPr id="3" name="CuadroTexto 2">
            <a:extLst>
              <a:ext uri="{FF2B5EF4-FFF2-40B4-BE49-F238E27FC236}">
                <a16:creationId xmlns:a16="http://schemas.microsoft.com/office/drawing/2014/main" id="{051F732D-AF24-4DA6-AE58-3088D06C74EF}"/>
              </a:ext>
            </a:extLst>
          </p:cNvPr>
          <p:cNvSpPr txBox="1"/>
          <p:nvPr/>
        </p:nvSpPr>
        <p:spPr>
          <a:xfrm>
            <a:off x="2277988" y="3448094"/>
            <a:ext cx="8568952" cy="535531"/>
          </a:xfrm>
          <a:prstGeom prst="rect">
            <a:avLst/>
          </a:prstGeom>
          <a:noFill/>
        </p:spPr>
        <p:txBody>
          <a:bodyPr wrap="square" rtlCol="0">
            <a:spAutoFit/>
          </a:bodyPr>
          <a:lstStyle/>
          <a:p>
            <a:pPr>
              <a:lnSpc>
                <a:spcPct val="90000"/>
              </a:lnSpc>
            </a:pPr>
            <a:r>
              <a:rPr lang="es-ES" sz="3200" b="1" dirty="0">
                <a:solidFill>
                  <a:schemeClr val="bg1"/>
                </a:solidFill>
              </a:rPr>
              <a:t>Formacion en Bio Economía y Biodiversidad</a:t>
            </a:r>
            <a:endParaRPr lang="es-CO" sz="3200" b="1" dirty="0">
              <a:solidFill>
                <a:schemeClr val="bg1"/>
              </a:solidFill>
            </a:endParaRPr>
          </a:p>
        </p:txBody>
      </p:sp>
      <p:sp>
        <p:nvSpPr>
          <p:cNvPr id="5" name="CuadroTexto 4">
            <a:extLst>
              <a:ext uri="{FF2B5EF4-FFF2-40B4-BE49-F238E27FC236}">
                <a16:creationId xmlns:a16="http://schemas.microsoft.com/office/drawing/2014/main" id="{D01D7C02-366A-4CB8-A4F4-87DC1C3F1157}"/>
              </a:ext>
            </a:extLst>
          </p:cNvPr>
          <p:cNvSpPr txBox="1"/>
          <p:nvPr/>
        </p:nvSpPr>
        <p:spPr>
          <a:xfrm>
            <a:off x="2422004" y="4509120"/>
            <a:ext cx="5616624" cy="424732"/>
          </a:xfrm>
          <a:prstGeom prst="rect">
            <a:avLst/>
          </a:prstGeom>
          <a:noFill/>
        </p:spPr>
        <p:txBody>
          <a:bodyPr wrap="square" rtlCol="0">
            <a:spAutoFit/>
          </a:bodyPr>
          <a:lstStyle/>
          <a:p>
            <a:pPr>
              <a:lnSpc>
                <a:spcPct val="90000"/>
              </a:lnSpc>
            </a:pPr>
            <a:r>
              <a:rPr lang="es-ES" sz="2400" dirty="0"/>
              <a:t>Formadora: </a:t>
            </a:r>
            <a:r>
              <a:rPr lang="es-ES" sz="2400" b="1" dirty="0">
                <a:solidFill>
                  <a:schemeClr val="accent1">
                    <a:lumMod val="75000"/>
                  </a:schemeClr>
                </a:solidFill>
              </a:rPr>
              <a:t>Damaris Angelica Bejarano</a:t>
            </a:r>
            <a:endParaRPr lang="es-CO" sz="2400" b="1" dirty="0">
              <a:solidFill>
                <a:schemeClr val="accent1">
                  <a:lumMod val="75000"/>
                </a:schemeClr>
              </a:solidFill>
            </a:endParaRPr>
          </a:p>
        </p:txBody>
      </p:sp>
      <p:sp>
        <p:nvSpPr>
          <p:cNvPr id="6" name="CuadroTexto 5">
            <a:extLst>
              <a:ext uri="{FF2B5EF4-FFF2-40B4-BE49-F238E27FC236}">
                <a16:creationId xmlns:a16="http://schemas.microsoft.com/office/drawing/2014/main" id="{9E16985E-18B7-4762-8811-2F35112C5D93}"/>
              </a:ext>
            </a:extLst>
          </p:cNvPr>
          <p:cNvSpPr txBox="1"/>
          <p:nvPr/>
        </p:nvSpPr>
        <p:spPr>
          <a:xfrm>
            <a:off x="6094412" y="4933852"/>
            <a:ext cx="4752528" cy="369332"/>
          </a:xfrm>
          <a:prstGeom prst="rect">
            <a:avLst/>
          </a:prstGeom>
          <a:noFill/>
        </p:spPr>
        <p:txBody>
          <a:bodyPr wrap="square" rtlCol="0">
            <a:spAutoFit/>
          </a:bodyPr>
          <a:lstStyle/>
          <a:p>
            <a:pPr>
              <a:lnSpc>
                <a:spcPct val="90000"/>
              </a:lnSpc>
            </a:pPr>
            <a:r>
              <a:rPr lang="es-ES" sz="2000" dirty="0"/>
              <a:t>Fenalco, Barzal 12 de Noviembre de 2022</a:t>
            </a:r>
            <a:endParaRPr lang="es-CO" sz="2000" dirty="0"/>
          </a:p>
        </p:txBody>
      </p:sp>
    </p:spTree>
    <p:extLst>
      <p:ext uri="{BB962C8B-B14F-4D97-AF65-F5344CB8AC3E}">
        <p14:creationId xmlns:p14="http://schemas.microsoft.com/office/powerpoint/2010/main" val="166174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oeconomía">
            <a:extLst>
              <a:ext uri="{FF2B5EF4-FFF2-40B4-BE49-F238E27FC236}">
                <a16:creationId xmlns:a16="http://schemas.microsoft.com/office/drawing/2014/main" id="{86AC72FC-B8DF-4F73-8FB1-D978741F4B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293" b="6518"/>
          <a:stretch/>
        </p:blipFill>
        <p:spPr bwMode="auto">
          <a:xfrm>
            <a:off x="333772" y="217105"/>
            <a:ext cx="11377264"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1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3BFE4458-C43A-4AA8-AD1F-41FCF2861820}"/>
              </a:ext>
            </a:extLst>
          </p:cNvPr>
          <p:cNvPicPr>
            <a:picLocks noChangeAspect="1"/>
          </p:cNvPicPr>
          <p:nvPr/>
        </p:nvPicPr>
        <p:blipFill rotWithShape="1">
          <a:blip r:embed="rId2"/>
          <a:srcRect r="1355"/>
          <a:stretch/>
        </p:blipFill>
        <p:spPr>
          <a:xfrm>
            <a:off x="-1" y="188640"/>
            <a:ext cx="7534573" cy="6336704"/>
          </a:xfrm>
          <a:prstGeom prst="rect">
            <a:avLst/>
          </a:prstGeom>
        </p:spPr>
      </p:pic>
      <p:sp>
        <p:nvSpPr>
          <p:cNvPr id="9" name="CuadroTexto 8">
            <a:extLst>
              <a:ext uri="{FF2B5EF4-FFF2-40B4-BE49-F238E27FC236}">
                <a16:creationId xmlns:a16="http://schemas.microsoft.com/office/drawing/2014/main" id="{3BA17775-C5D9-4D2F-AB65-EC52AC9F9F3C}"/>
              </a:ext>
            </a:extLst>
          </p:cNvPr>
          <p:cNvSpPr txBox="1"/>
          <p:nvPr/>
        </p:nvSpPr>
        <p:spPr>
          <a:xfrm>
            <a:off x="7678588" y="548680"/>
            <a:ext cx="4104456" cy="2308324"/>
          </a:xfrm>
          <a:prstGeom prst="rect">
            <a:avLst/>
          </a:prstGeom>
          <a:noFill/>
        </p:spPr>
        <p:txBody>
          <a:bodyPr wrap="square">
            <a:spAutoFit/>
          </a:bodyPr>
          <a:lstStyle/>
          <a:p>
            <a:pPr algn="just"/>
            <a:r>
              <a:rPr lang="es-ES" i="0" dirty="0">
                <a:solidFill>
                  <a:srgbClr val="202124"/>
                </a:solidFill>
                <a:effectLst/>
                <a:latin typeface="arial" panose="020B0604020202020204" pitchFamily="34" charset="0"/>
              </a:rPr>
              <a:t>La economía circular es un modelo de producción y consumo que implica compartir, alquilar, reutilizar, reparar, renovar y reciclar materiales y productos existentes todas las veces que sea posible para crear un valor añadido. De esta forma, el ciclo de vida de los productos se extiende.</a:t>
            </a:r>
            <a:endParaRPr lang="es-CO" dirty="0"/>
          </a:p>
        </p:txBody>
      </p:sp>
      <p:pic>
        <p:nvPicPr>
          <p:cNvPr id="1026" name="Picture 2" descr="Economía circular: ¿más de lo mismo? | Economía Sur - D3E - CLAES">
            <a:extLst>
              <a:ext uri="{FF2B5EF4-FFF2-40B4-BE49-F238E27FC236}">
                <a16:creationId xmlns:a16="http://schemas.microsoft.com/office/drawing/2014/main" id="{342DE2FB-D933-4DD9-B552-701A9E5C4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588" y="2858379"/>
            <a:ext cx="4040736" cy="329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47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804" y="548680"/>
            <a:ext cx="6552727" cy="2592288"/>
          </a:xfrm>
        </p:spPr>
        <p:txBody>
          <a:bodyPr/>
          <a:lstStyle/>
          <a:p>
            <a:pPr algn="ctr"/>
            <a:r>
              <a:rPr lang="en-US" sz="5000" dirty="0"/>
              <a:t>Empresas y proyectos que Generan Bioeconomia en sus diferentes formas</a:t>
            </a:r>
          </a:p>
        </p:txBody>
      </p:sp>
      <p:sp>
        <p:nvSpPr>
          <p:cNvPr id="3" name="Marcador de texto 2"/>
          <p:cNvSpPr>
            <a:spLocks noGrp="1"/>
          </p:cNvSpPr>
          <p:nvPr>
            <p:ph type="body" idx="1"/>
          </p:nvPr>
        </p:nvSpPr>
        <p:spPr>
          <a:xfrm>
            <a:off x="909836" y="3351312"/>
            <a:ext cx="6022777" cy="2592288"/>
          </a:xfrm>
        </p:spPr>
        <p:txBody>
          <a:bodyPr/>
          <a:lstStyle/>
          <a:p>
            <a:r>
              <a:rPr lang="en-US" dirty="0"/>
              <a:t>Maderplast, Bioagricola, Riaño Ramirez,  Ecofuturista</a:t>
            </a:r>
          </a:p>
          <a:p>
            <a:r>
              <a:rPr lang="en-US" dirty="0"/>
              <a:t>Cosmogenesis, la casa del emprendedor Colombiano Llantrece, cosmogenesis…</a:t>
            </a:r>
          </a:p>
        </p:txBody>
      </p:sp>
      <p:pic>
        <p:nvPicPr>
          <p:cNvPr id="4098" name="Picture 2" descr="MADERPLAST.COM HOME PÁGINA PRINCIPAL DE MADERPLAST PUNTO COM LA PAGINA  OFICIAL">
            <a:extLst>
              <a:ext uri="{FF2B5EF4-FFF2-40B4-BE49-F238E27FC236}">
                <a16:creationId xmlns:a16="http://schemas.microsoft.com/office/drawing/2014/main" id="{A553F8B6-5290-4514-B12C-5DB119D047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1702" y="414296"/>
            <a:ext cx="4105752" cy="32712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uebles ecologicos con llantas - Buscar con Google | Araba lastikleri,  Tekerlek, Dekorasyon fikirleri">
            <a:extLst>
              <a:ext uri="{FF2B5EF4-FFF2-40B4-BE49-F238E27FC236}">
                <a16:creationId xmlns:a16="http://schemas.microsoft.com/office/drawing/2014/main" id="{6C8924FC-D980-497A-9026-A7B5CCFBF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839" y="4170793"/>
            <a:ext cx="3165726" cy="17728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n en My lotto winner ticket wish">
            <a:extLst>
              <a:ext uri="{FF2B5EF4-FFF2-40B4-BE49-F238E27FC236}">
                <a16:creationId xmlns:a16="http://schemas.microsoft.com/office/drawing/2014/main" id="{42F1415C-5468-4721-8CA2-F193BB98C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6050" y="3429000"/>
            <a:ext cx="3000493" cy="224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9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1265" y="563562"/>
            <a:ext cx="7447483" cy="618307"/>
          </a:xfrm>
        </p:spPr>
        <p:txBody>
          <a:bodyPr>
            <a:normAutofit fontScale="90000"/>
          </a:bodyPr>
          <a:lstStyle/>
          <a:p>
            <a:pPr algn="ctr"/>
            <a:r>
              <a:rPr lang="en-US" dirty="0"/>
              <a:t>Identifique el proceso y producto </a:t>
            </a:r>
          </a:p>
        </p:txBody>
      </p:sp>
      <p:pic>
        <p:nvPicPr>
          <p:cNvPr id="5122" name="Picture 2" descr="La casa del emprendedor colombiano | Villavicencio">
            <a:extLst>
              <a:ext uri="{FF2B5EF4-FFF2-40B4-BE49-F238E27FC236}">
                <a16:creationId xmlns:a16="http://schemas.microsoft.com/office/drawing/2014/main" id="{7575B07C-3601-4173-8112-5C5BC6C2E68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9417" y="1268926"/>
            <a:ext cx="2629941"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ANTUARIO COSMOGENESIS, EL LUGAR PARA CONECTAR CON LA ENERGIA - Revista soy  viajero">
            <a:extLst>
              <a:ext uri="{FF2B5EF4-FFF2-40B4-BE49-F238E27FC236}">
                <a16:creationId xmlns:a16="http://schemas.microsoft.com/office/drawing/2014/main" id="{CA83D280-B726-470F-BF48-AEB295346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35" y="3445950"/>
            <a:ext cx="3545417" cy="235931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C35FB205-E449-4A15-8A33-9B260A9DA7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1075" y="1244388"/>
            <a:ext cx="3528392" cy="198839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Ecofuturista SAS ESP - Posts | Facebook">
            <a:extLst>
              <a:ext uri="{FF2B5EF4-FFF2-40B4-BE49-F238E27FC236}">
                <a16:creationId xmlns:a16="http://schemas.microsoft.com/office/drawing/2014/main" id="{6F701284-56C9-41CF-BADE-37A115FF6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2589" y="1095509"/>
            <a:ext cx="3033025" cy="20738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ltivo Global">
            <a:extLst>
              <a:ext uri="{FF2B5EF4-FFF2-40B4-BE49-F238E27FC236}">
                <a16:creationId xmlns:a16="http://schemas.microsoft.com/office/drawing/2014/main" id="{568723DB-8C91-4CE7-9298-E3F13ADC3F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3320" y="3292702"/>
            <a:ext cx="3577747" cy="2380828"/>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El cultivo de Kelp, mucho más que un alga - En Portada - Noticias web y  revista digital de acuicultura. Publicación">
            <a:extLst>
              <a:ext uri="{FF2B5EF4-FFF2-40B4-BE49-F238E27FC236}">
                <a16:creationId xmlns:a16="http://schemas.microsoft.com/office/drawing/2014/main" id="{23EF9ACC-B788-4485-A3F0-19F9CE7F23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2488" y="1513651"/>
            <a:ext cx="3124571" cy="219269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EE7E290C-782D-4FF8-9FEF-3AAF54753F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58910" y="3747497"/>
            <a:ext cx="3683028" cy="2210789"/>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06127A25-E053-493E-A85B-0E169E05E118}"/>
              </a:ext>
            </a:extLst>
          </p:cNvPr>
          <p:cNvSpPr txBox="1"/>
          <p:nvPr/>
        </p:nvSpPr>
        <p:spPr>
          <a:xfrm>
            <a:off x="7241940" y="3882425"/>
            <a:ext cx="3388976" cy="369332"/>
          </a:xfrm>
          <a:prstGeom prst="rect">
            <a:avLst/>
          </a:prstGeom>
          <a:noFill/>
        </p:spPr>
        <p:txBody>
          <a:bodyPr wrap="square">
            <a:spAutoFit/>
          </a:bodyPr>
          <a:lstStyle/>
          <a:p>
            <a:pPr algn="l" fontAlgn="base"/>
            <a:r>
              <a:rPr lang="es-CO" b="0" i="0" dirty="0">
                <a:solidFill>
                  <a:srgbClr val="212529"/>
                </a:solidFill>
                <a:effectLst/>
                <a:latin typeface="Montserrat" panose="00000500000000000000" pitchFamily="2" charset="0"/>
              </a:rPr>
              <a:t>Depuradoras  biofactoría</a:t>
            </a:r>
          </a:p>
        </p:txBody>
      </p:sp>
      <p:sp>
        <p:nvSpPr>
          <p:cNvPr id="18" name="CuadroTexto 17">
            <a:extLst>
              <a:ext uri="{FF2B5EF4-FFF2-40B4-BE49-F238E27FC236}">
                <a16:creationId xmlns:a16="http://schemas.microsoft.com/office/drawing/2014/main" id="{47E15DBB-839E-4E9B-AFDA-58B008EEDB6F}"/>
              </a:ext>
            </a:extLst>
          </p:cNvPr>
          <p:cNvSpPr txBox="1"/>
          <p:nvPr/>
        </p:nvSpPr>
        <p:spPr>
          <a:xfrm>
            <a:off x="8923111" y="1752083"/>
            <a:ext cx="3265714" cy="369332"/>
          </a:xfrm>
          <a:prstGeom prst="rect">
            <a:avLst/>
          </a:prstGeom>
          <a:noFill/>
        </p:spPr>
        <p:txBody>
          <a:bodyPr wrap="square">
            <a:spAutoFit/>
          </a:bodyPr>
          <a:lstStyle/>
          <a:p>
            <a:pPr algn="l" fontAlgn="base"/>
            <a:r>
              <a:rPr lang="es-CO" b="0" i="0" dirty="0">
                <a:solidFill>
                  <a:srgbClr val="212529"/>
                </a:solidFill>
                <a:effectLst/>
                <a:latin typeface="Montserrat" panose="00000500000000000000" pitchFamily="2" charset="0"/>
              </a:rPr>
              <a:t>Fábrica de algas marinas</a:t>
            </a:r>
          </a:p>
        </p:txBody>
      </p:sp>
      <p:sp>
        <p:nvSpPr>
          <p:cNvPr id="10" name="CuadroTexto 9">
            <a:extLst>
              <a:ext uri="{FF2B5EF4-FFF2-40B4-BE49-F238E27FC236}">
                <a16:creationId xmlns:a16="http://schemas.microsoft.com/office/drawing/2014/main" id="{09F1FF63-9A92-4AA1-B40C-51A637B5698E}"/>
              </a:ext>
            </a:extLst>
          </p:cNvPr>
          <p:cNvSpPr txBox="1"/>
          <p:nvPr/>
        </p:nvSpPr>
        <p:spPr>
          <a:xfrm>
            <a:off x="579037" y="5839163"/>
            <a:ext cx="2824289" cy="424732"/>
          </a:xfrm>
          <a:prstGeom prst="rect">
            <a:avLst/>
          </a:prstGeom>
          <a:noFill/>
        </p:spPr>
        <p:txBody>
          <a:bodyPr wrap="square" rtlCol="0">
            <a:spAutoFit/>
          </a:bodyPr>
          <a:lstStyle/>
          <a:p>
            <a:pPr>
              <a:lnSpc>
                <a:spcPct val="90000"/>
              </a:lnSpc>
            </a:pPr>
            <a:r>
              <a:rPr lang="es-ES" sz="2400" dirty="0"/>
              <a:t>Permacultura</a:t>
            </a:r>
            <a:endParaRPr lang="es-CO" sz="2400" dirty="0"/>
          </a:p>
        </p:txBody>
      </p:sp>
      <p:sp>
        <p:nvSpPr>
          <p:cNvPr id="11" name="CuadroTexto 10">
            <a:extLst>
              <a:ext uri="{FF2B5EF4-FFF2-40B4-BE49-F238E27FC236}">
                <a16:creationId xmlns:a16="http://schemas.microsoft.com/office/drawing/2014/main" id="{EEE46A48-100D-47E1-9996-75370393E8FA}"/>
              </a:ext>
            </a:extLst>
          </p:cNvPr>
          <p:cNvSpPr txBox="1"/>
          <p:nvPr/>
        </p:nvSpPr>
        <p:spPr>
          <a:xfrm>
            <a:off x="3257201" y="6004220"/>
            <a:ext cx="4767748" cy="424732"/>
          </a:xfrm>
          <a:prstGeom prst="rect">
            <a:avLst/>
          </a:prstGeom>
          <a:noFill/>
        </p:spPr>
        <p:txBody>
          <a:bodyPr wrap="square" rtlCol="0">
            <a:spAutoFit/>
          </a:bodyPr>
          <a:lstStyle/>
          <a:p>
            <a:pPr>
              <a:lnSpc>
                <a:spcPct val="90000"/>
              </a:lnSpc>
            </a:pPr>
            <a:r>
              <a:rPr lang="es-ES" sz="2400" dirty="0"/>
              <a:t>Contenedores biodegradables </a:t>
            </a:r>
            <a:endParaRPr lang="es-CO" sz="2400" dirty="0"/>
          </a:p>
        </p:txBody>
      </p:sp>
      <p:sp>
        <p:nvSpPr>
          <p:cNvPr id="12" name="CuadroTexto 11">
            <a:extLst>
              <a:ext uri="{FF2B5EF4-FFF2-40B4-BE49-F238E27FC236}">
                <a16:creationId xmlns:a16="http://schemas.microsoft.com/office/drawing/2014/main" id="{E5E5DBF0-C64F-495F-A0D8-9C458B069D94}"/>
              </a:ext>
            </a:extLst>
          </p:cNvPr>
          <p:cNvSpPr txBox="1"/>
          <p:nvPr/>
        </p:nvSpPr>
        <p:spPr>
          <a:xfrm>
            <a:off x="336902" y="3071031"/>
            <a:ext cx="2629941" cy="424732"/>
          </a:xfrm>
          <a:prstGeom prst="rect">
            <a:avLst/>
          </a:prstGeom>
          <a:noFill/>
        </p:spPr>
        <p:txBody>
          <a:bodyPr wrap="square" rtlCol="0">
            <a:spAutoFit/>
          </a:bodyPr>
          <a:lstStyle/>
          <a:p>
            <a:pPr>
              <a:lnSpc>
                <a:spcPct val="90000"/>
              </a:lnSpc>
            </a:pPr>
            <a:r>
              <a:rPr lang="es-ES" sz="2400" dirty="0"/>
              <a:t>Economía circular </a:t>
            </a:r>
            <a:endParaRPr lang="es-CO" sz="2400" dirty="0"/>
          </a:p>
        </p:txBody>
      </p:sp>
      <p:sp>
        <p:nvSpPr>
          <p:cNvPr id="13" name="CuadroTexto 12">
            <a:extLst>
              <a:ext uri="{FF2B5EF4-FFF2-40B4-BE49-F238E27FC236}">
                <a16:creationId xmlns:a16="http://schemas.microsoft.com/office/drawing/2014/main" id="{3D3E559C-BBDA-4C6A-B883-9C04C98848B3}"/>
              </a:ext>
            </a:extLst>
          </p:cNvPr>
          <p:cNvSpPr txBox="1"/>
          <p:nvPr/>
        </p:nvSpPr>
        <p:spPr>
          <a:xfrm>
            <a:off x="3008600" y="2627164"/>
            <a:ext cx="2801001" cy="757130"/>
          </a:xfrm>
          <a:prstGeom prst="rect">
            <a:avLst/>
          </a:prstGeom>
          <a:noFill/>
        </p:spPr>
        <p:txBody>
          <a:bodyPr wrap="square" rtlCol="0">
            <a:spAutoFit/>
          </a:bodyPr>
          <a:lstStyle/>
          <a:p>
            <a:pPr>
              <a:lnSpc>
                <a:spcPct val="90000"/>
              </a:lnSpc>
            </a:pPr>
            <a:r>
              <a:rPr lang="es-ES" sz="2400" dirty="0">
                <a:solidFill>
                  <a:schemeClr val="bg1"/>
                </a:solidFill>
              </a:rPr>
              <a:t>Transformación de </a:t>
            </a:r>
            <a:r>
              <a:rPr lang="es-ES" sz="2400" dirty="0"/>
              <a:t>residuos solidos </a:t>
            </a:r>
            <a:endParaRPr lang="es-CO" sz="2400" dirty="0"/>
          </a:p>
        </p:txBody>
      </p:sp>
      <p:sp>
        <p:nvSpPr>
          <p:cNvPr id="14" name="CuadroTexto 13">
            <a:extLst>
              <a:ext uri="{FF2B5EF4-FFF2-40B4-BE49-F238E27FC236}">
                <a16:creationId xmlns:a16="http://schemas.microsoft.com/office/drawing/2014/main" id="{269E5D00-5EAA-4F78-B2AD-F7F2680F9D78}"/>
              </a:ext>
            </a:extLst>
          </p:cNvPr>
          <p:cNvSpPr txBox="1"/>
          <p:nvPr/>
        </p:nvSpPr>
        <p:spPr>
          <a:xfrm>
            <a:off x="6094412" y="2889956"/>
            <a:ext cx="3201824" cy="424732"/>
          </a:xfrm>
          <a:prstGeom prst="rect">
            <a:avLst/>
          </a:prstGeom>
          <a:noFill/>
        </p:spPr>
        <p:txBody>
          <a:bodyPr wrap="square" rtlCol="0">
            <a:spAutoFit/>
          </a:bodyPr>
          <a:lstStyle/>
          <a:p>
            <a:pPr>
              <a:lnSpc>
                <a:spcPct val="90000"/>
              </a:lnSpc>
            </a:pPr>
            <a:r>
              <a:rPr lang="es-ES" sz="2400" dirty="0"/>
              <a:t>Agroforestal holística</a:t>
            </a:r>
            <a:endParaRPr lang="es-CO" sz="2400" dirty="0"/>
          </a:p>
        </p:txBody>
      </p:sp>
    </p:spTree>
    <p:extLst>
      <p:ext uri="{BB962C8B-B14F-4D97-AF65-F5344CB8AC3E}">
        <p14:creationId xmlns:p14="http://schemas.microsoft.com/office/powerpoint/2010/main" val="3256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4132" y="530409"/>
            <a:ext cx="3384377" cy="633190"/>
          </a:xfrm>
        </p:spPr>
        <p:txBody>
          <a:bodyPr>
            <a:normAutofit fontScale="90000"/>
          </a:bodyPr>
          <a:lstStyle/>
          <a:p>
            <a:pPr algn="ctr"/>
            <a:r>
              <a:rPr lang="en-US" b="1" dirty="0">
                <a:solidFill>
                  <a:schemeClr val="accent1">
                    <a:lumMod val="75000"/>
                  </a:schemeClr>
                </a:solidFill>
              </a:rPr>
              <a:t>Brainstorming</a:t>
            </a:r>
          </a:p>
        </p:txBody>
      </p:sp>
      <p:pic>
        <p:nvPicPr>
          <p:cNvPr id="6146" name="Picture 2" descr="Lluvia de Ideas | Qué es, cómo hacerla, tipos de brainstorming, ejemplos...">
            <a:extLst>
              <a:ext uri="{FF2B5EF4-FFF2-40B4-BE49-F238E27FC236}">
                <a16:creationId xmlns:a16="http://schemas.microsoft.com/office/drawing/2014/main" id="{54554BA3-06C2-4491-8247-A8A0A327E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28" y="1163598"/>
            <a:ext cx="10082755" cy="449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8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or qué el brainstorming es una técnica poco eficaz">
            <a:extLst>
              <a:ext uri="{FF2B5EF4-FFF2-40B4-BE49-F238E27FC236}">
                <a16:creationId xmlns:a16="http://schemas.microsoft.com/office/drawing/2014/main" id="{4F2129F1-D70D-4621-8EE2-485C9E262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9713" y="404664"/>
            <a:ext cx="4252721" cy="338751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id="{A2542AEF-0C53-4703-B222-25287CE8E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91" y="942550"/>
            <a:ext cx="7012157" cy="46424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8118807-DD0E-4E79-9B82-B58D3C5F9E48}"/>
              </a:ext>
            </a:extLst>
          </p:cNvPr>
          <p:cNvSpPr txBox="1"/>
          <p:nvPr/>
        </p:nvSpPr>
        <p:spPr>
          <a:xfrm>
            <a:off x="7629713" y="4149080"/>
            <a:ext cx="4559112" cy="757130"/>
          </a:xfrm>
          <a:prstGeom prst="rect">
            <a:avLst/>
          </a:prstGeom>
          <a:noFill/>
        </p:spPr>
        <p:txBody>
          <a:bodyPr wrap="square" rtlCol="0">
            <a:spAutoFit/>
          </a:bodyPr>
          <a:lstStyle/>
          <a:p>
            <a:pPr algn="ctr">
              <a:lnSpc>
                <a:spcPct val="90000"/>
              </a:lnSpc>
            </a:pPr>
            <a:r>
              <a:rPr lang="es-ES" sz="2400" dirty="0"/>
              <a:t>Plasmar en una hoja la lluvia </a:t>
            </a:r>
          </a:p>
          <a:p>
            <a:pPr algn="ctr">
              <a:lnSpc>
                <a:spcPct val="90000"/>
              </a:lnSpc>
            </a:pPr>
            <a:r>
              <a:rPr lang="es-ES" sz="2400" dirty="0"/>
              <a:t>de ideas.</a:t>
            </a:r>
            <a:endParaRPr lang="es-CO" sz="2400" dirty="0"/>
          </a:p>
        </p:txBody>
      </p:sp>
    </p:spTree>
    <p:extLst>
      <p:ext uri="{BB962C8B-B14F-4D97-AF65-F5344CB8AC3E}">
        <p14:creationId xmlns:p14="http://schemas.microsoft.com/office/powerpoint/2010/main" val="20217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56" y="4479644"/>
            <a:ext cx="3907370" cy="803622"/>
          </a:xfrm>
        </p:spPr>
        <p:txBody>
          <a:bodyPr/>
          <a:lstStyle/>
          <a:p>
            <a:r>
              <a:rPr lang="en-US" dirty="0"/>
              <a:t>¿Y que tal si?</a:t>
            </a:r>
          </a:p>
        </p:txBody>
      </p:sp>
      <p:sp>
        <p:nvSpPr>
          <p:cNvPr id="3" name="Marcador de texto 2"/>
          <p:cNvSpPr>
            <a:spLocks noGrp="1"/>
          </p:cNvSpPr>
          <p:nvPr>
            <p:ph type="body" sz="half" idx="2"/>
          </p:nvPr>
        </p:nvSpPr>
        <p:spPr>
          <a:xfrm>
            <a:off x="189756" y="188640"/>
            <a:ext cx="4104456" cy="5754961"/>
          </a:xfrm>
        </p:spPr>
        <p:txBody>
          <a:bodyPr/>
          <a:lstStyle/>
          <a:p>
            <a:r>
              <a:rPr lang="en-US" dirty="0"/>
              <a:t>Con base a lo aprendido en clase, reunirse en grupo de 5 personas.</a:t>
            </a:r>
          </a:p>
          <a:p>
            <a:endParaRPr lang="en-US" dirty="0"/>
          </a:p>
          <a:p>
            <a:r>
              <a:rPr lang="en-US" dirty="0"/>
              <a:t>Ponerle nombre a los equipos, hacer Barra a los equipos.</a:t>
            </a:r>
          </a:p>
          <a:p>
            <a:endParaRPr lang="en-US" dirty="0"/>
          </a:p>
          <a:p>
            <a:endParaRPr lang="en-US" dirty="0"/>
          </a:p>
          <a:p>
            <a:r>
              <a:rPr lang="en-US" dirty="0"/>
              <a:t>Quiz : Concentrese para que no se le olvide.</a:t>
            </a:r>
          </a:p>
          <a:p>
            <a:endParaRPr lang="en-US" dirty="0"/>
          </a:p>
          <a:p>
            <a:r>
              <a:rPr lang="en-US" dirty="0"/>
              <a:t>REALIZAR EN UN CARTEL  EL PROCESO QUE HACE LA EMPRESA ELEGIDA, Y SU INNOVACION.</a:t>
            </a:r>
          </a:p>
          <a:p>
            <a:endParaRPr lang="en-US" dirty="0"/>
          </a:p>
          <a:p>
            <a:r>
              <a:rPr lang="en-US" dirty="0"/>
              <a:t>Contestar la pregunta:</a:t>
            </a:r>
          </a:p>
          <a:p>
            <a:endParaRPr lang="en-US" dirty="0"/>
          </a:p>
          <a:p>
            <a:endParaRPr lang="en-US" dirty="0"/>
          </a:p>
          <a:p>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570881147"/>
              </p:ext>
            </p:extLst>
          </p:nvPr>
        </p:nvGraphicFramePr>
        <p:xfrm>
          <a:off x="4798267" y="188640"/>
          <a:ext cx="6933357" cy="552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51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56" y="4479644"/>
            <a:ext cx="3907370" cy="803622"/>
          </a:xfrm>
        </p:spPr>
        <p:txBody>
          <a:bodyPr/>
          <a:lstStyle/>
          <a:p>
            <a:r>
              <a:rPr lang="en-US" dirty="0"/>
              <a:t>¿Y que tal si?</a:t>
            </a:r>
          </a:p>
        </p:txBody>
      </p:sp>
      <p:sp>
        <p:nvSpPr>
          <p:cNvPr id="3" name="Marcador de texto 2"/>
          <p:cNvSpPr>
            <a:spLocks noGrp="1"/>
          </p:cNvSpPr>
          <p:nvPr>
            <p:ph type="body" sz="half" idx="2"/>
          </p:nvPr>
        </p:nvSpPr>
        <p:spPr>
          <a:xfrm>
            <a:off x="333772" y="417241"/>
            <a:ext cx="4104456" cy="5754961"/>
          </a:xfrm>
        </p:spPr>
        <p:txBody>
          <a:bodyPr/>
          <a:lstStyle/>
          <a:p>
            <a:r>
              <a:rPr lang="en-US" dirty="0"/>
              <a:t>Con base a lo aprendido en clase, reunirse en grupo de 5 personas.</a:t>
            </a:r>
          </a:p>
          <a:p>
            <a:endParaRPr lang="en-US" dirty="0"/>
          </a:p>
          <a:p>
            <a:r>
              <a:rPr lang="en-US" dirty="0"/>
              <a:t>Ponerle nombre a los equipos, hacer Barra a los equipos.</a:t>
            </a:r>
          </a:p>
          <a:p>
            <a:endParaRPr lang="en-US" dirty="0"/>
          </a:p>
          <a:p>
            <a:endParaRPr lang="en-US" dirty="0"/>
          </a:p>
          <a:p>
            <a:r>
              <a:rPr lang="en-US" dirty="0"/>
              <a:t>Quiz : Concentrese para que no se le olvide.</a:t>
            </a:r>
          </a:p>
          <a:p>
            <a:endParaRPr lang="en-US" dirty="0"/>
          </a:p>
          <a:p>
            <a:r>
              <a:rPr lang="en-US" dirty="0"/>
              <a:t>REALIZAR EN UN CARTEL  EL PROCESO QUE HACE LA EMPRESA ELEGIDA, Y SU INNOVACION.</a:t>
            </a:r>
          </a:p>
          <a:p>
            <a:endParaRPr lang="en-US" dirty="0"/>
          </a:p>
          <a:p>
            <a:r>
              <a:rPr lang="en-US" dirty="0"/>
              <a:t>Contestar la pregunta:</a:t>
            </a:r>
          </a:p>
          <a:p>
            <a:endParaRPr lang="en-US" dirty="0"/>
          </a:p>
          <a:p>
            <a:endParaRPr lang="en-US" dirty="0"/>
          </a:p>
          <a:p>
            <a:endParaRPr lang="en-U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5092420"/>
              </p:ext>
            </p:extLst>
          </p:nvPr>
        </p:nvGraphicFramePr>
        <p:xfrm>
          <a:off x="4798267" y="188640"/>
          <a:ext cx="6933357" cy="5526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17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5BA860-31E5-4147-BEA3-F38C4A125C65}"/>
              </a:ext>
            </a:extLst>
          </p:cNvPr>
          <p:cNvSpPr txBox="1"/>
          <p:nvPr/>
        </p:nvSpPr>
        <p:spPr>
          <a:xfrm>
            <a:off x="1308182" y="1382286"/>
            <a:ext cx="8602654" cy="4093428"/>
          </a:xfrm>
          <a:prstGeom prst="rect">
            <a:avLst/>
          </a:prstGeom>
          <a:noFill/>
        </p:spPr>
        <p:txBody>
          <a:bodyPr wrap="square">
            <a:spAutoFit/>
          </a:bodyPr>
          <a:lstStyle/>
          <a:p>
            <a:r>
              <a:rPr lang="es-CO" sz="4000" dirty="0"/>
              <a:t>Fuentes de Internet </a:t>
            </a:r>
          </a:p>
          <a:p>
            <a:endParaRPr lang="es-CO" sz="4000" dirty="0"/>
          </a:p>
          <a:p>
            <a:r>
              <a:rPr lang="es-CO" dirty="0">
                <a:hlinkClick r:id="rId2"/>
              </a:rPr>
              <a:t>http://www.humboldt.org.co/es/actualidad/item/1682-biodiverciudades-al-2030-</a:t>
            </a:r>
            <a:endParaRPr lang="es-CO" dirty="0"/>
          </a:p>
          <a:p>
            <a:r>
              <a:rPr lang="es-CO" dirty="0">
                <a:hlinkClick r:id="rId3"/>
              </a:rPr>
              <a:t>https://www.bioeconomiaandalucia.es/que-es-la-bioeconomia</a:t>
            </a:r>
            <a:endParaRPr lang="es-CO" dirty="0"/>
          </a:p>
          <a:p>
            <a:r>
              <a:rPr lang="es-CO" dirty="0">
                <a:hlinkClick r:id="rId4"/>
              </a:rPr>
              <a:t>https://www.elagoradiario.com/agua/bioeconomia-castilla-leon-aquona/</a:t>
            </a:r>
            <a:endParaRPr lang="es-CO" dirty="0"/>
          </a:p>
          <a:p>
            <a:r>
              <a:rPr lang="en-US" dirty="0">
                <a:hlinkClick r:id="rId5"/>
              </a:rPr>
              <a:t>https://www.iberdrola.com/sostenibilidad/bioeconomia-que-es</a:t>
            </a:r>
            <a:endParaRPr lang="en-US" dirty="0"/>
          </a:p>
          <a:p>
            <a:endParaRPr lang="es-CO" dirty="0"/>
          </a:p>
          <a:p>
            <a:endParaRPr lang="es-CO" dirty="0"/>
          </a:p>
          <a:p>
            <a:endParaRPr lang="es-CO" dirty="0"/>
          </a:p>
          <a:p>
            <a:endParaRPr lang="es-CO" dirty="0"/>
          </a:p>
          <a:p>
            <a:endParaRPr lang="es-CO" dirty="0"/>
          </a:p>
          <a:p>
            <a:endParaRPr lang="es-CO" dirty="0"/>
          </a:p>
        </p:txBody>
      </p:sp>
      <p:sp>
        <p:nvSpPr>
          <p:cNvPr id="4" name="Marcador de texto 2">
            <a:extLst>
              <a:ext uri="{FF2B5EF4-FFF2-40B4-BE49-F238E27FC236}">
                <a16:creationId xmlns:a16="http://schemas.microsoft.com/office/drawing/2014/main" id="{2283B167-B569-4A7C-B357-370D6F94C1DD}"/>
              </a:ext>
            </a:extLst>
          </p:cNvPr>
          <p:cNvSpPr txBox="1">
            <a:spLocks/>
          </p:cNvSpPr>
          <p:nvPr/>
        </p:nvSpPr>
        <p:spPr>
          <a:xfrm>
            <a:off x="1557908" y="2420888"/>
            <a:ext cx="10097614" cy="3522712"/>
          </a:xfrm>
          <a:prstGeom prst="rect">
            <a:avLst/>
          </a:prstGeom>
        </p:spPr>
        <p:txBody>
          <a:bodyPr/>
          <a:lstStyle>
            <a:lvl1pPr marL="228600" indent="-228600" algn="l" defTabSz="914400" rtl="0" eaLnBrk="1" latinLnBrk="0" hangingPunct="1">
              <a:lnSpc>
                <a:spcPct val="90000"/>
              </a:lnSpc>
              <a:spcBef>
                <a:spcPts val="1800"/>
              </a:spcBef>
              <a:buSzPct val="9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600"/>
              </a:spcBef>
              <a:buSzPct val="9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600"/>
              </a:spcBef>
              <a:buSzPct val="9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5168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half" idx="2"/>
          </p:nvPr>
        </p:nvSpPr>
        <p:spPr/>
        <p:txBody>
          <a:bodyPr/>
          <a:lstStyle/>
          <a:p>
            <a:r>
              <a:rPr lang="en-US" dirty="0"/>
              <a:t>DAMARIS ANGELICA BEJARANO </a:t>
            </a:r>
          </a:p>
        </p:txBody>
      </p:sp>
      <p:pic>
        <p:nvPicPr>
          <p:cNvPr id="6" name="Marcador de contenido 5">
            <a:extLst>
              <a:ext uri="{FF2B5EF4-FFF2-40B4-BE49-F238E27FC236}">
                <a16:creationId xmlns:a16="http://schemas.microsoft.com/office/drawing/2014/main" id="{06DFF117-680E-4031-9C97-0E4BEBEBD3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4292" y="622952"/>
            <a:ext cx="6767928" cy="4822272"/>
          </a:xfrm>
        </p:spPr>
      </p:pic>
      <p:graphicFrame>
        <p:nvGraphicFramePr>
          <p:cNvPr id="7" name="Objeto 6">
            <a:extLst>
              <a:ext uri="{FF2B5EF4-FFF2-40B4-BE49-F238E27FC236}">
                <a16:creationId xmlns:a16="http://schemas.microsoft.com/office/drawing/2014/main" id="{2AB82D16-37F5-4294-9055-387257F10760}"/>
              </a:ext>
            </a:extLst>
          </p:cNvPr>
          <p:cNvGraphicFramePr>
            <a:graphicFrameLocks noChangeAspect="1"/>
          </p:cNvGraphicFramePr>
          <p:nvPr>
            <p:extLst>
              <p:ext uri="{D42A27DB-BD31-4B8C-83A1-F6EECF244321}">
                <p14:modId xmlns:p14="http://schemas.microsoft.com/office/powerpoint/2010/main" val="4104794404"/>
              </p:ext>
            </p:extLst>
          </p:nvPr>
        </p:nvGraphicFramePr>
        <p:xfrm>
          <a:off x="1125860" y="390776"/>
          <a:ext cx="2376264" cy="1712561"/>
        </p:xfrm>
        <a:graphic>
          <a:graphicData uri="http://schemas.openxmlformats.org/presentationml/2006/ole">
            <mc:AlternateContent xmlns:mc="http://schemas.openxmlformats.org/markup-compatibility/2006">
              <mc:Choice xmlns:v="urn:schemas-microsoft-com:vml" Requires="v">
                <p:oleObj spid="_x0000_s8204" name="PDF" r:id="rId4" imgW="0" imgH="360" progId="FoxitReader.Document">
                  <p:embed/>
                </p:oleObj>
              </mc:Choice>
              <mc:Fallback>
                <p:oleObj name="PDF" r:id="rId4" imgW="0" imgH="360" progId="FoxitReader.Document">
                  <p:embed/>
                  <p:pic>
                    <p:nvPicPr>
                      <p:cNvPr id="0" name=""/>
                      <p:cNvPicPr/>
                      <p:nvPr/>
                    </p:nvPicPr>
                    <p:blipFill>
                      <a:blip r:embed="rId5"/>
                      <a:stretch>
                        <a:fillRect/>
                      </a:stretch>
                    </p:blipFill>
                    <p:spPr>
                      <a:xfrm>
                        <a:off x="1125860" y="390776"/>
                        <a:ext cx="2376264" cy="1712561"/>
                      </a:xfrm>
                      <a:prstGeom prst="rect">
                        <a:avLst/>
                      </a:prstGeom>
                    </p:spPr>
                  </p:pic>
                </p:oleObj>
              </mc:Fallback>
            </mc:AlternateContent>
          </a:graphicData>
        </a:graphic>
      </p:graphicFrame>
      <p:sp>
        <p:nvSpPr>
          <p:cNvPr id="8" name="CuadroTexto 7">
            <a:extLst>
              <a:ext uri="{FF2B5EF4-FFF2-40B4-BE49-F238E27FC236}">
                <a16:creationId xmlns:a16="http://schemas.microsoft.com/office/drawing/2014/main" id="{FB11DF17-3458-44E1-88BE-536B303CB5C4}"/>
              </a:ext>
            </a:extLst>
          </p:cNvPr>
          <p:cNvSpPr txBox="1"/>
          <p:nvPr/>
        </p:nvSpPr>
        <p:spPr>
          <a:xfrm>
            <a:off x="1028124" y="2527325"/>
            <a:ext cx="3589010" cy="646331"/>
          </a:xfrm>
          <a:prstGeom prst="rect">
            <a:avLst/>
          </a:prstGeom>
          <a:noFill/>
        </p:spPr>
        <p:txBody>
          <a:bodyPr wrap="square" rtlCol="0">
            <a:spAutoFit/>
          </a:bodyPr>
          <a:lstStyle/>
          <a:p>
            <a:pPr>
              <a:lnSpc>
                <a:spcPct val="90000"/>
              </a:lnSpc>
            </a:pPr>
            <a:r>
              <a:rPr lang="es-CO" sz="2000" dirty="0"/>
              <a:t>https://www.facebook.com/Angelica1128</a:t>
            </a:r>
          </a:p>
        </p:txBody>
      </p:sp>
      <p:pic>
        <p:nvPicPr>
          <p:cNvPr id="8194" name="Picture 2" descr="Facebook - Wikipedia, la enciclopedia libre">
            <a:extLst>
              <a:ext uri="{FF2B5EF4-FFF2-40B4-BE49-F238E27FC236}">
                <a16:creationId xmlns:a16="http://schemas.microsoft.com/office/drawing/2014/main" id="{EDA7799A-D295-4DA7-883C-292419124E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087" y="2321790"/>
            <a:ext cx="783531" cy="7835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B125631-5144-44AF-9BAD-13CECF0B48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087" y="3237076"/>
            <a:ext cx="818845" cy="818845"/>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C29E746A-2BA2-4A80-B904-524ABDB1E859}"/>
              </a:ext>
            </a:extLst>
          </p:cNvPr>
          <p:cNvSpPr txBox="1"/>
          <p:nvPr/>
        </p:nvSpPr>
        <p:spPr>
          <a:xfrm>
            <a:off x="993234" y="3247962"/>
            <a:ext cx="3733028" cy="707886"/>
          </a:xfrm>
          <a:prstGeom prst="rect">
            <a:avLst/>
          </a:prstGeom>
          <a:noFill/>
        </p:spPr>
        <p:txBody>
          <a:bodyPr wrap="square">
            <a:spAutoFit/>
          </a:bodyPr>
          <a:lstStyle/>
          <a:p>
            <a:r>
              <a:rPr lang="es-CO" sz="2000" dirty="0"/>
              <a:t>https://www.instagram.com/myaasesoriaempresarial/</a:t>
            </a:r>
          </a:p>
        </p:txBody>
      </p:sp>
      <p:pic>
        <p:nvPicPr>
          <p:cNvPr id="8199" name="Picture 7" descr="Estas son las palabras más usadas en un perfil profesional en LinkedIn">
            <a:extLst>
              <a:ext uri="{FF2B5EF4-FFF2-40B4-BE49-F238E27FC236}">
                <a16:creationId xmlns:a16="http://schemas.microsoft.com/office/drawing/2014/main" id="{844CBBAC-3825-4E22-9823-A5985460E5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732" y="4110930"/>
            <a:ext cx="822502" cy="61608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FDE91D6C-B3C0-45BF-8F4A-5867087D5002}"/>
              </a:ext>
            </a:extLst>
          </p:cNvPr>
          <p:cNvSpPr txBox="1"/>
          <p:nvPr/>
        </p:nvSpPr>
        <p:spPr>
          <a:xfrm>
            <a:off x="1028124" y="4104460"/>
            <a:ext cx="3782585" cy="646331"/>
          </a:xfrm>
          <a:prstGeom prst="rect">
            <a:avLst/>
          </a:prstGeom>
          <a:noFill/>
        </p:spPr>
        <p:txBody>
          <a:bodyPr wrap="square">
            <a:spAutoFit/>
          </a:bodyPr>
          <a:lstStyle/>
          <a:p>
            <a:r>
              <a:rPr lang="es-CO" dirty="0"/>
              <a:t>https://www.linkedin.com/in/damarisangelicabejarano-9b718a211/</a:t>
            </a:r>
          </a:p>
        </p:txBody>
      </p:sp>
    </p:spTree>
    <p:extLst>
      <p:ext uri="{BB962C8B-B14F-4D97-AF65-F5344CB8AC3E}">
        <p14:creationId xmlns:p14="http://schemas.microsoft.com/office/powerpoint/2010/main" val="154909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05781" y="914400"/>
            <a:ext cx="4393232" cy="3886200"/>
          </a:xfrm>
        </p:spPr>
        <p:txBody>
          <a:bodyPr>
            <a:normAutofit/>
          </a:bodyPr>
          <a:lstStyle/>
          <a:p>
            <a:pPr algn="ctr" defTabSz="914400">
              <a:lnSpc>
                <a:spcPct val="80000"/>
              </a:lnSpc>
              <a:spcBef>
                <a:spcPts val="0"/>
              </a:spcBef>
              <a:buNone/>
            </a:pPr>
            <a:r>
              <a:rPr lang="es-ES" sz="5400" b="0" i="0" noProof="1">
                <a:solidFill>
                  <a:schemeClr val="bg1"/>
                </a:solidFill>
                <a:effectLst>
                  <a:outerShdw blurRad="88900" algn="ctr">
                    <a:prstClr val="black">
                      <a:alpha val="35000"/>
                    </a:prstClr>
                  </a:outerShdw>
                </a:effectLst>
                <a:latin typeface="Cambria"/>
                <a:ea typeface="+mj-ea"/>
                <a:cs typeface="+mj-cs"/>
              </a:rPr>
              <a:t>Bioeconomia </a:t>
            </a:r>
            <a:r>
              <a:rPr lang="es-ES" sz="5400" noProof="1">
                <a:effectLst>
                  <a:outerShdw blurRad="88900" algn="ctr">
                    <a:prstClr val="black">
                      <a:alpha val="35000"/>
                    </a:prstClr>
                  </a:outerShdw>
                </a:effectLst>
                <a:latin typeface="Cambria"/>
              </a:rPr>
              <a:t>biodiversidad</a:t>
            </a:r>
            <a:endParaRPr lang="es-ES" sz="5400" b="0" i="0" noProof="1">
              <a:solidFill>
                <a:schemeClr val="bg1"/>
              </a:solidFill>
              <a:effectLst>
                <a:outerShdw blurRad="88900" algn="ctr">
                  <a:prstClr val="black">
                    <a:alpha val="35000"/>
                  </a:prstClr>
                </a:outerShdw>
              </a:effectLst>
              <a:latin typeface="Cambria"/>
              <a:ea typeface="+mj-ea"/>
              <a:cs typeface="+mj-cs"/>
            </a:endParaRPr>
          </a:p>
        </p:txBody>
      </p:sp>
      <p:sp>
        <p:nvSpPr>
          <p:cNvPr id="3" name="Subtítulo 2"/>
          <p:cNvSpPr>
            <a:spLocks noGrp="1"/>
          </p:cNvSpPr>
          <p:nvPr>
            <p:ph type="subTitle" idx="1"/>
          </p:nvPr>
        </p:nvSpPr>
        <p:spPr>
          <a:xfrm>
            <a:off x="227013" y="4941169"/>
            <a:ext cx="4572000" cy="720080"/>
          </a:xfrm>
        </p:spPr>
        <p:txBody>
          <a:bodyPr/>
          <a:lstStyle/>
          <a:p>
            <a:pPr marL="0" indent="0" algn="ctr">
              <a:spcBef>
                <a:spcPts val="0"/>
              </a:spcBef>
              <a:buNone/>
            </a:pPr>
            <a:r>
              <a:rPr lang="es-ES" sz="2000" b="0" i="0" noProof="1">
                <a:solidFill>
                  <a:schemeClr val="bg1"/>
                </a:solidFill>
              </a:rPr>
              <a:t>Aprovechamiento de investigaciones tecnológicas y tecnologías desarrolladas</a:t>
            </a:r>
          </a:p>
        </p:txBody>
      </p:sp>
      <p:pic>
        <p:nvPicPr>
          <p:cNvPr id="5" name="Marcador de posición de imagen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a:stretch>
            <a:fillRect/>
          </a:stretch>
        </p:blipFill>
        <p:spPr>
          <a:xfrm>
            <a:off x="5180013" y="185057"/>
            <a:ext cx="6781800" cy="5715000"/>
          </a:xfrm>
        </p:spPr>
      </p:pic>
      <p:sp>
        <p:nvSpPr>
          <p:cNvPr id="4" name="CuadroTexto 3">
            <a:extLst>
              <a:ext uri="{FF2B5EF4-FFF2-40B4-BE49-F238E27FC236}">
                <a16:creationId xmlns:a16="http://schemas.microsoft.com/office/drawing/2014/main" id="{52CA2751-DD8E-43A2-8014-1BB66EEA4D5D}"/>
              </a:ext>
            </a:extLst>
          </p:cNvPr>
          <p:cNvSpPr txBox="1"/>
          <p:nvPr/>
        </p:nvSpPr>
        <p:spPr>
          <a:xfrm>
            <a:off x="6310436" y="6204668"/>
            <a:ext cx="4931297" cy="424732"/>
          </a:xfrm>
          <a:prstGeom prst="rect">
            <a:avLst/>
          </a:prstGeom>
          <a:noFill/>
        </p:spPr>
        <p:txBody>
          <a:bodyPr wrap="square" rtlCol="0">
            <a:spAutoFit/>
          </a:bodyPr>
          <a:lstStyle/>
          <a:p>
            <a:pPr algn="r">
              <a:lnSpc>
                <a:spcPct val="90000"/>
              </a:lnSpc>
            </a:pPr>
            <a:r>
              <a:rPr lang="es-ES" sz="2400" dirty="0"/>
              <a:t>DAMARIS ANGELICA BEJARANO</a:t>
            </a:r>
            <a:endParaRPr lang="es-CO" sz="2400" dirty="0"/>
          </a:p>
        </p:txBody>
      </p:sp>
      <p:pic>
        <p:nvPicPr>
          <p:cNvPr id="6" name="Picture 2" descr="TOMi.digital - REGIÓN ORINOQUIA">
            <a:extLst>
              <a:ext uri="{FF2B5EF4-FFF2-40B4-BE49-F238E27FC236}">
                <a16:creationId xmlns:a16="http://schemas.microsoft.com/office/drawing/2014/main" id="{D784FA5E-6F66-4F47-91A2-7737A1C868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2" r="3238"/>
          <a:stretch/>
        </p:blipFill>
        <p:spPr bwMode="auto">
          <a:xfrm>
            <a:off x="567806" y="511981"/>
            <a:ext cx="4213350" cy="253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83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7788" y="332657"/>
            <a:ext cx="5760640" cy="605440"/>
          </a:xfrm>
        </p:spPr>
        <p:txBody>
          <a:bodyPr>
            <a:normAutofit/>
          </a:bodyPr>
          <a:lstStyle/>
          <a:p>
            <a:r>
              <a:rPr lang="en-US" sz="3200" dirty="0"/>
              <a:t>TERMINOS Y DEFINICIONES</a:t>
            </a:r>
            <a:r>
              <a:rPr lang="en-US" sz="2000" dirty="0"/>
              <a:t>:</a:t>
            </a:r>
          </a:p>
        </p:txBody>
      </p:sp>
      <p:sp>
        <p:nvSpPr>
          <p:cNvPr id="4" name="CuadroTexto 3">
            <a:extLst>
              <a:ext uri="{FF2B5EF4-FFF2-40B4-BE49-F238E27FC236}">
                <a16:creationId xmlns:a16="http://schemas.microsoft.com/office/drawing/2014/main" id="{B2DF8662-FC57-43EE-BCC7-555CDE69392A}"/>
              </a:ext>
            </a:extLst>
          </p:cNvPr>
          <p:cNvSpPr txBox="1"/>
          <p:nvPr/>
        </p:nvSpPr>
        <p:spPr>
          <a:xfrm>
            <a:off x="405780" y="1124744"/>
            <a:ext cx="5976664" cy="4795159"/>
          </a:xfrm>
          <a:prstGeom prst="rect">
            <a:avLst/>
          </a:prstGeom>
          <a:noFill/>
        </p:spPr>
        <p:txBody>
          <a:bodyPr wrap="square" rtlCol="0">
            <a:spAutoFit/>
          </a:bodyPr>
          <a:lstStyle/>
          <a:p>
            <a:pPr algn="just"/>
            <a:r>
              <a:rPr lang="es-ES" sz="2400" dirty="0"/>
              <a:t>BIOECONOMIA o ecología Económica: </a:t>
            </a:r>
            <a:r>
              <a:rPr lang="es-ES" sz="2400" b="0" i="0" dirty="0">
                <a:solidFill>
                  <a:srgbClr val="555555"/>
                </a:solidFill>
                <a:effectLst/>
                <a:latin typeface="Verdana" panose="020B0604030504040204" pitchFamily="34" charset="0"/>
              </a:rPr>
              <a:t>La  </a:t>
            </a:r>
            <a:r>
              <a:rPr lang="es-ES" sz="2000" b="0" i="0" dirty="0">
                <a:solidFill>
                  <a:srgbClr val="555555"/>
                </a:solidFill>
                <a:effectLst/>
                <a:latin typeface="Verdana" panose="020B0604030504040204" pitchFamily="34" charset="0"/>
              </a:rPr>
              <a:t>es un </a:t>
            </a:r>
            <a:r>
              <a:rPr lang="es-ES" sz="2000" b="1" i="0" dirty="0">
                <a:solidFill>
                  <a:srgbClr val="555555"/>
                </a:solidFill>
                <a:effectLst/>
                <a:latin typeface="Verdana" panose="020B0604030504040204" pitchFamily="34" charset="0"/>
              </a:rPr>
              <a:t>modelo económico</a:t>
            </a:r>
            <a:r>
              <a:rPr lang="es-ES" sz="2000" b="0" i="0" dirty="0">
                <a:solidFill>
                  <a:srgbClr val="555555"/>
                </a:solidFill>
                <a:effectLst/>
                <a:latin typeface="Verdana" panose="020B0604030504040204" pitchFamily="34" charset="0"/>
              </a:rPr>
              <a:t> basado en la producción de recursos biológicos renovables y la conversión de estos recursos en productos con valor añadido, como bioproductos, bioenergía y servicios.</a:t>
            </a:r>
          </a:p>
          <a:p>
            <a:pPr algn="just"/>
            <a:r>
              <a:rPr lang="es-ES" sz="2000" b="0" i="0" dirty="0">
                <a:solidFill>
                  <a:srgbClr val="555555"/>
                </a:solidFill>
                <a:effectLst/>
                <a:latin typeface="Verdana" panose="020B0604030504040204" pitchFamily="34" charset="0"/>
              </a:rPr>
              <a:t>Surge como respuesta a los retos medioambientales y sociales actuales para garantizar el suministro y reparto justo de los alimentos, mitigar los efectos del cambio climático y reducir la utilización de combustibles fósiles. Además, permite generar oportunidades para el desarrollo económico y el empleo.</a:t>
            </a:r>
          </a:p>
          <a:p>
            <a:pPr>
              <a:lnSpc>
                <a:spcPct val="90000"/>
              </a:lnSpc>
            </a:pPr>
            <a:endParaRPr lang="es-CO" sz="2400" dirty="0"/>
          </a:p>
        </p:txBody>
      </p:sp>
      <p:pic>
        <p:nvPicPr>
          <p:cNvPr id="2050" name="Picture 2" descr="BIOECONOMÍA - ¿Qué es la bioeconomía? - YouTube">
            <a:extLst>
              <a:ext uri="{FF2B5EF4-FFF2-40B4-BE49-F238E27FC236}">
                <a16:creationId xmlns:a16="http://schemas.microsoft.com/office/drawing/2014/main" id="{377CD75C-DE22-4F5D-B7FC-30004BD7CE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56" r="13867"/>
          <a:stretch/>
        </p:blipFill>
        <p:spPr bwMode="auto">
          <a:xfrm>
            <a:off x="7030516" y="332657"/>
            <a:ext cx="4896886" cy="547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44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813112" y="5286393"/>
            <a:ext cx="4306498" cy="914400"/>
          </a:xfrm>
        </p:spPr>
        <p:txBody>
          <a:bodyPr/>
          <a:lstStyle/>
          <a:p>
            <a:r>
              <a:rPr lang="en-US" sz="5400" dirty="0"/>
              <a:t>Biodiversidad</a:t>
            </a:r>
          </a:p>
          <a:p>
            <a:endParaRPr lang="en-US" dirty="0"/>
          </a:p>
        </p:txBody>
      </p:sp>
      <p:sp>
        <p:nvSpPr>
          <p:cNvPr id="5" name="CuadroTexto 4">
            <a:extLst>
              <a:ext uri="{FF2B5EF4-FFF2-40B4-BE49-F238E27FC236}">
                <a16:creationId xmlns:a16="http://schemas.microsoft.com/office/drawing/2014/main" id="{21236BD1-FBA1-4E94-80E5-8A1BF87A529C}"/>
              </a:ext>
            </a:extLst>
          </p:cNvPr>
          <p:cNvSpPr txBox="1"/>
          <p:nvPr/>
        </p:nvSpPr>
        <p:spPr>
          <a:xfrm>
            <a:off x="7692570" y="197346"/>
            <a:ext cx="4306498" cy="5909310"/>
          </a:xfrm>
          <a:prstGeom prst="rect">
            <a:avLst/>
          </a:prstGeom>
          <a:noFill/>
        </p:spPr>
        <p:txBody>
          <a:bodyPr wrap="square" rtlCol="0">
            <a:spAutoFit/>
          </a:bodyPr>
          <a:lstStyle/>
          <a:p>
            <a:pPr algn="just">
              <a:lnSpc>
                <a:spcPct val="90000"/>
              </a:lnSpc>
            </a:pPr>
            <a:r>
              <a:rPr lang="es-ES" sz="2000" i="0" dirty="0">
                <a:effectLst/>
                <a:latin typeface="Arial" panose="020B0604020202020204" pitchFamily="34" charset="0"/>
              </a:rPr>
              <a:t>La biodiversidad o diversidad biológica, el término por el que se hace referencia a la amplia variedad de </a:t>
            </a:r>
            <a:r>
              <a:rPr lang="es-ES" sz="2000" dirty="0">
                <a:latin typeface="Arial" panose="020B0604020202020204" pitchFamily="34" charset="0"/>
              </a:rPr>
              <a:t>seres vivos</a:t>
            </a:r>
            <a:r>
              <a:rPr lang="es-ES" sz="2000" i="0" dirty="0">
                <a:effectLst/>
                <a:latin typeface="Arial" panose="020B0604020202020204" pitchFamily="34" charset="0"/>
              </a:rPr>
              <a:t> sobre la </a:t>
            </a:r>
            <a:r>
              <a:rPr lang="es-ES" sz="2000" dirty="0">
                <a:latin typeface="Arial" panose="020B0604020202020204" pitchFamily="34" charset="0"/>
              </a:rPr>
              <a:t>Tierra</a:t>
            </a:r>
            <a:r>
              <a:rPr lang="es-ES" sz="2000" i="0" dirty="0">
                <a:effectLst/>
                <a:latin typeface="Arial" panose="020B0604020202020204" pitchFamily="34" charset="0"/>
              </a:rPr>
              <a:t> y lo que sucede con los patrones naturales que la conforman, resultado de miles de millones de años de </a:t>
            </a:r>
            <a:r>
              <a:rPr lang="es-ES" sz="2000" dirty="0">
                <a:latin typeface="Arial" panose="020B0604020202020204" pitchFamily="34" charset="0"/>
              </a:rPr>
              <a:t>evolución</a:t>
            </a:r>
            <a:r>
              <a:rPr lang="es-ES" sz="2000" i="0" dirty="0">
                <a:effectLst/>
                <a:latin typeface="Arial" panose="020B0604020202020204" pitchFamily="34" charset="0"/>
              </a:rPr>
              <a:t> según procesos naturales y también de la influencia creciente de las actividades del ser humano. </a:t>
            </a:r>
          </a:p>
          <a:p>
            <a:pPr algn="just">
              <a:lnSpc>
                <a:spcPct val="90000"/>
              </a:lnSpc>
            </a:pPr>
            <a:r>
              <a:rPr lang="es-ES" sz="2000" i="0" dirty="0">
                <a:effectLst/>
                <a:latin typeface="Arial" panose="020B0604020202020204" pitchFamily="34" charset="0"/>
              </a:rPr>
              <a:t>La biodiversidad comprende igualmente la variedad de </a:t>
            </a:r>
            <a:r>
              <a:rPr lang="es-ES" sz="2000" dirty="0">
                <a:latin typeface="Arial" panose="020B0604020202020204" pitchFamily="34" charset="0"/>
              </a:rPr>
              <a:t>ecosistemas</a:t>
            </a:r>
            <a:r>
              <a:rPr lang="es-ES" sz="2000" i="0" dirty="0">
                <a:effectLst/>
                <a:latin typeface="Arial" panose="020B0604020202020204" pitchFamily="34" charset="0"/>
              </a:rPr>
              <a:t> y las diferencias </a:t>
            </a:r>
            <a:r>
              <a:rPr lang="es-ES" sz="2000" dirty="0">
                <a:latin typeface="Arial" panose="020B0604020202020204" pitchFamily="34" charset="0"/>
              </a:rPr>
              <a:t>genéticas</a:t>
            </a:r>
            <a:r>
              <a:rPr lang="es-ES" sz="2000" i="0" dirty="0">
                <a:effectLst/>
                <a:latin typeface="Arial" panose="020B0604020202020204" pitchFamily="34" charset="0"/>
              </a:rPr>
              <a:t> dentro de cada especie </a:t>
            </a:r>
            <a:r>
              <a:rPr lang="es-ES" sz="2000" dirty="0">
                <a:latin typeface="Arial" panose="020B0604020202020204" pitchFamily="34" charset="0"/>
              </a:rPr>
              <a:t>diversidad genética</a:t>
            </a:r>
            <a:r>
              <a:rPr lang="es-ES" sz="2000" i="0" dirty="0">
                <a:effectLst/>
                <a:latin typeface="Arial" panose="020B0604020202020204" pitchFamily="34" charset="0"/>
              </a:rPr>
              <a:t> que permiten la combinación de múltiples formas de vida, y cuyas mutuas interacciones con el resto del entorno fundamentan el sustento de la </a:t>
            </a:r>
            <a:r>
              <a:rPr lang="es-ES" sz="2000" dirty="0">
                <a:latin typeface="Arial" panose="020B0604020202020204" pitchFamily="34" charset="0"/>
              </a:rPr>
              <a:t>vida sobre el mundo</a:t>
            </a:r>
            <a:r>
              <a:rPr lang="es-ES" sz="2000" i="0" dirty="0">
                <a:effectLst/>
                <a:latin typeface="Arial" panose="020B0604020202020204" pitchFamily="34" charset="0"/>
              </a:rPr>
              <a:t>.</a:t>
            </a:r>
            <a:endParaRPr lang="es-CO" sz="2000" dirty="0"/>
          </a:p>
        </p:txBody>
      </p:sp>
      <p:pic>
        <p:nvPicPr>
          <p:cNvPr id="1026" name="Picture 2" descr="Biodiversidad | CK-12 Foundation">
            <a:extLst>
              <a:ext uri="{FF2B5EF4-FFF2-40B4-BE49-F238E27FC236}">
                <a16:creationId xmlns:a16="http://schemas.microsoft.com/office/drawing/2014/main" id="{1FD5F122-CEFC-4A43-BEE9-99DF67C22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8" y="404664"/>
            <a:ext cx="3384374" cy="22317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SERVACION DE LA BIODIVERSIDAD, DIVERSIDAD BIOLOGICA, EDUCACION AMBIENTAL">
            <a:extLst>
              <a:ext uri="{FF2B5EF4-FFF2-40B4-BE49-F238E27FC236}">
                <a16:creationId xmlns:a16="http://schemas.microsoft.com/office/drawing/2014/main" id="{85791CBA-8D48-46E0-8706-2F5863847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591" y="404663"/>
            <a:ext cx="3813100" cy="2231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ánto sabes sobre biodiversidad? ¡Te ponemos a prueba!">
            <a:extLst>
              <a:ext uri="{FF2B5EF4-FFF2-40B4-BE49-F238E27FC236}">
                <a16:creationId xmlns:a16="http://schemas.microsoft.com/office/drawing/2014/main" id="{CB5E0B45-4819-4B25-B2C2-DF742C6B0C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1209" y="2636389"/>
            <a:ext cx="4950303" cy="278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8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7706741-FA3D-4E24-A123-D02BF59CDCF1}"/>
              </a:ext>
            </a:extLst>
          </p:cNvPr>
          <p:cNvSpPr txBox="1"/>
          <p:nvPr/>
        </p:nvSpPr>
        <p:spPr>
          <a:xfrm>
            <a:off x="513792" y="5805264"/>
            <a:ext cx="11161240" cy="646331"/>
          </a:xfrm>
          <a:prstGeom prst="rect">
            <a:avLst/>
          </a:prstGeom>
          <a:noFill/>
        </p:spPr>
        <p:txBody>
          <a:bodyPr wrap="square" rtlCol="0">
            <a:spAutoFit/>
          </a:bodyPr>
          <a:lstStyle/>
          <a:p>
            <a:pPr>
              <a:lnSpc>
                <a:spcPct val="90000"/>
              </a:lnSpc>
            </a:pPr>
            <a:r>
              <a:rPr lang="es-ES" sz="2000" b="0" i="0" dirty="0">
                <a:effectLst/>
                <a:latin typeface="Raleway" pitchFamily="2" charset="0"/>
              </a:rPr>
              <a:t>El Centro de Monitoreo de la Conservación del Ambiente, un organismo del Programa de las Naciones Unidas para el Medio Ambiente, ha identificado 17 países megadiversos.</a:t>
            </a:r>
            <a:endParaRPr lang="es-CO" sz="2000" dirty="0"/>
          </a:p>
        </p:txBody>
      </p:sp>
      <p:pic>
        <p:nvPicPr>
          <p:cNvPr id="8" name="Imagen 7">
            <a:extLst>
              <a:ext uri="{FF2B5EF4-FFF2-40B4-BE49-F238E27FC236}">
                <a16:creationId xmlns:a16="http://schemas.microsoft.com/office/drawing/2014/main" id="{E8498207-D8E8-4F2B-857A-9499FF41BAC5}"/>
              </a:ext>
            </a:extLst>
          </p:cNvPr>
          <p:cNvPicPr>
            <a:picLocks noChangeAspect="1"/>
          </p:cNvPicPr>
          <p:nvPr/>
        </p:nvPicPr>
        <p:blipFill>
          <a:blip r:embed="rId2"/>
          <a:stretch>
            <a:fillRect/>
          </a:stretch>
        </p:blipFill>
        <p:spPr>
          <a:xfrm>
            <a:off x="221730" y="400050"/>
            <a:ext cx="11453302" cy="5261198"/>
          </a:xfrm>
          <a:prstGeom prst="rect">
            <a:avLst/>
          </a:prstGeom>
        </p:spPr>
      </p:pic>
    </p:spTree>
    <p:extLst>
      <p:ext uri="{BB962C8B-B14F-4D97-AF65-F5344CB8AC3E}">
        <p14:creationId xmlns:p14="http://schemas.microsoft.com/office/powerpoint/2010/main" val="252160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65715-0E17-4E27-936E-37407197A0B3}"/>
              </a:ext>
            </a:extLst>
          </p:cNvPr>
          <p:cNvSpPr>
            <a:spLocks noGrp="1"/>
          </p:cNvSpPr>
          <p:nvPr>
            <p:ph type="title"/>
          </p:nvPr>
        </p:nvSpPr>
        <p:spPr>
          <a:xfrm>
            <a:off x="2133972" y="404664"/>
            <a:ext cx="7632848" cy="567112"/>
          </a:xfrm>
        </p:spPr>
        <p:txBody>
          <a:bodyPr>
            <a:normAutofit fontScale="90000"/>
          </a:bodyPr>
          <a:lstStyle/>
          <a:p>
            <a:r>
              <a:rPr lang="es-ES" b="1" dirty="0">
                <a:solidFill>
                  <a:schemeClr val="accent1">
                    <a:lumMod val="75000"/>
                  </a:schemeClr>
                </a:solidFill>
              </a:rPr>
              <a:t>Objetivos del desarrollo sostenible </a:t>
            </a:r>
            <a:endParaRPr lang="es-CO" b="1" dirty="0">
              <a:solidFill>
                <a:schemeClr val="accent1">
                  <a:lumMod val="75000"/>
                </a:schemeClr>
              </a:solidFill>
            </a:endParaRPr>
          </a:p>
        </p:txBody>
      </p:sp>
      <p:pic>
        <p:nvPicPr>
          <p:cNvPr id="3074" name="Picture 2" descr="Objetivos de Desarrollo Sostenible (ODS) | Comisión ...">
            <a:extLst>
              <a:ext uri="{FF2B5EF4-FFF2-40B4-BE49-F238E27FC236}">
                <a16:creationId xmlns:a16="http://schemas.microsoft.com/office/drawing/2014/main" id="{E610E07C-F817-4BAA-81EB-4CB5C627E0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1865" y="975271"/>
            <a:ext cx="9025036" cy="454196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C0F7C0B-BB17-44CA-8BD5-BCE04AB548AE}"/>
              </a:ext>
            </a:extLst>
          </p:cNvPr>
          <p:cNvSpPr txBox="1"/>
          <p:nvPr/>
        </p:nvSpPr>
        <p:spPr>
          <a:xfrm>
            <a:off x="693812" y="5661248"/>
            <a:ext cx="10729192" cy="757130"/>
          </a:xfrm>
          <a:prstGeom prst="rect">
            <a:avLst/>
          </a:prstGeom>
          <a:noFill/>
        </p:spPr>
        <p:txBody>
          <a:bodyPr wrap="square" rtlCol="0">
            <a:spAutoFit/>
          </a:bodyPr>
          <a:lstStyle/>
          <a:p>
            <a:pPr algn="just">
              <a:lnSpc>
                <a:spcPct val="90000"/>
              </a:lnSpc>
            </a:pPr>
            <a:r>
              <a:rPr lang="es-ES" sz="1600" b="0" i="0" dirty="0">
                <a:solidFill>
                  <a:srgbClr val="202124"/>
                </a:solidFill>
                <a:effectLst/>
                <a:latin typeface="arial" panose="020B0604020202020204" pitchFamily="34" charset="0"/>
              </a:rPr>
              <a:t>son </a:t>
            </a:r>
            <a:r>
              <a:rPr lang="es-ES" sz="1600" b="1" i="0" dirty="0">
                <a:solidFill>
                  <a:srgbClr val="202124"/>
                </a:solidFill>
                <a:effectLst/>
                <a:latin typeface="arial" panose="020B0604020202020204" pitchFamily="34" charset="0"/>
              </a:rPr>
              <a:t>el plan maestro para conseguir un futuro sostenible para todos</a:t>
            </a:r>
            <a:r>
              <a:rPr lang="es-ES" sz="1600" b="0" i="0" dirty="0">
                <a:solidFill>
                  <a:srgbClr val="202124"/>
                </a:solidFill>
                <a:effectLst/>
                <a:latin typeface="arial" panose="020B0604020202020204" pitchFamily="34" charset="0"/>
              </a:rPr>
              <a:t>. Se interrelacionan entre sí e incorporan los desafíos globales a los que nos enfrentamos día a día, como la pobreza, la desigualdad, el clima, la degradación ambiental, la prosperidad, la paz y la justicia.</a:t>
            </a:r>
            <a:endParaRPr lang="es-CO" sz="1600" dirty="0"/>
          </a:p>
        </p:txBody>
      </p:sp>
    </p:spTree>
    <p:extLst>
      <p:ext uri="{BB962C8B-B14F-4D97-AF65-F5344CB8AC3E}">
        <p14:creationId xmlns:p14="http://schemas.microsoft.com/office/powerpoint/2010/main" val="360547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0A328F-C353-4C84-8B0D-B6ECCA9F64D6}"/>
              </a:ext>
            </a:extLst>
          </p:cNvPr>
          <p:cNvSpPr>
            <a:spLocks noGrp="1"/>
          </p:cNvSpPr>
          <p:nvPr>
            <p:ph type="title"/>
          </p:nvPr>
        </p:nvSpPr>
        <p:spPr>
          <a:xfrm>
            <a:off x="549797" y="1052735"/>
            <a:ext cx="8712968" cy="1446318"/>
          </a:xfrm>
        </p:spPr>
        <p:txBody>
          <a:bodyPr>
            <a:noAutofit/>
          </a:bodyPr>
          <a:lstStyle/>
          <a:p>
            <a:r>
              <a:rPr lang="es-ES" sz="4400" dirty="0"/>
              <a:t>Lugar a nivel Mundial de Colombia </a:t>
            </a:r>
            <a:br>
              <a:rPr lang="es-ES" sz="4400" dirty="0"/>
            </a:br>
            <a:r>
              <a:rPr lang="es-ES" sz="4400" dirty="0"/>
              <a:t>en Biodiversidad</a:t>
            </a:r>
            <a:endParaRPr lang="es-CO" sz="4400" dirty="0"/>
          </a:p>
        </p:txBody>
      </p:sp>
      <p:pic>
        <p:nvPicPr>
          <p:cNvPr id="4" name="Imagen 1">
            <a:extLst>
              <a:ext uri="{FF2B5EF4-FFF2-40B4-BE49-F238E27FC236}">
                <a16:creationId xmlns:a16="http://schemas.microsoft.com/office/drawing/2014/main" id="{68ACFEE7-9FAF-45C3-B753-8114BBB6AE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752" y="2499053"/>
            <a:ext cx="10801200" cy="348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olombia es catalogado como el tercer país más lindo del mundo">
            <a:extLst>
              <a:ext uri="{FF2B5EF4-FFF2-40B4-BE49-F238E27FC236}">
                <a16:creationId xmlns:a16="http://schemas.microsoft.com/office/drawing/2014/main" id="{9B841C67-AAB0-4C70-AB75-63FF7838CB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83" t="4224" r="39051" b="-4224"/>
          <a:stretch/>
        </p:blipFill>
        <p:spPr bwMode="auto">
          <a:xfrm>
            <a:off x="8429295" y="696442"/>
            <a:ext cx="3054157" cy="215890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9E361A2-2A0D-4DF7-BD7C-D45493F59B45}"/>
              </a:ext>
            </a:extLst>
          </p:cNvPr>
          <p:cNvSpPr txBox="1"/>
          <p:nvPr/>
        </p:nvSpPr>
        <p:spPr>
          <a:xfrm>
            <a:off x="8360539" y="5949192"/>
            <a:ext cx="3312368" cy="424732"/>
          </a:xfrm>
          <a:prstGeom prst="rect">
            <a:avLst/>
          </a:prstGeom>
          <a:noFill/>
        </p:spPr>
        <p:txBody>
          <a:bodyPr wrap="square" rtlCol="0">
            <a:spAutoFit/>
          </a:bodyPr>
          <a:lstStyle/>
          <a:p>
            <a:pPr>
              <a:lnSpc>
                <a:spcPct val="90000"/>
              </a:lnSpc>
            </a:pPr>
            <a:r>
              <a:rPr lang="es-ES" sz="2400" dirty="0"/>
              <a:t>Fuente: Cormacarena </a:t>
            </a:r>
            <a:endParaRPr lang="es-CO" sz="2400" dirty="0"/>
          </a:p>
        </p:txBody>
      </p:sp>
    </p:spTree>
    <p:extLst>
      <p:ext uri="{BB962C8B-B14F-4D97-AF65-F5344CB8AC3E}">
        <p14:creationId xmlns:p14="http://schemas.microsoft.com/office/powerpoint/2010/main" val="1974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53C64F-722C-4A10-870F-E90297FB683D}"/>
              </a:ext>
            </a:extLst>
          </p:cNvPr>
          <p:cNvSpPr>
            <a:spLocks noGrp="1"/>
          </p:cNvSpPr>
          <p:nvPr>
            <p:ph type="title"/>
          </p:nvPr>
        </p:nvSpPr>
        <p:spPr>
          <a:xfrm>
            <a:off x="981844" y="334569"/>
            <a:ext cx="9361040" cy="574151"/>
          </a:xfrm>
        </p:spPr>
        <p:txBody>
          <a:bodyPr>
            <a:normAutofit fontScale="90000"/>
          </a:bodyPr>
          <a:lstStyle/>
          <a:p>
            <a:r>
              <a:rPr lang="es-ES" dirty="0"/>
              <a:t>Villavicencio, Meta. </a:t>
            </a:r>
            <a:r>
              <a:rPr lang="es-ES" b="1" dirty="0">
                <a:solidFill>
                  <a:schemeClr val="accent1">
                    <a:lumMod val="75000"/>
                  </a:schemeClr>
                </a:solidFill>
              </a:rPr>
              <a:t>Ciudad biodiversa</a:t>
            </a:r>
            <a:endParaRPr lang="es-CO" b="1" dirty="0">
              <a:solidFill>
                <a:schemeClr val="accent1">
                  <a:lumMod val="75000"/>
                </a:schemeClr>
              </a:solidFill>
            </a:endParaRPr>
          </a:p>
        </p:txBody>
      </p:sp>
      <p:pic>
        <p:nvPicPr>
          <p:cNvPr id="1026" name="Picture 2" descr="Guía de Villavicencio">
            <a:extLst>
              <a:ext uri="{FF2B5EF4-FFF2-40B4-BE49-F238E27FC236}">
                <a16:creationId xmlns:a16="http://schemas.microsoft.com/office/drawing/2014/main" id="{46F4E84E-1299-48C2-9655-222B8784EA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674" y="1034781"/>
            <a:ext cx="5895880" cy="3723708"/>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C862013-791E-4F35-BE44-02E6CAE41B47}"/>
              </a:ext>
            </a:extLst>
          </p:cNvPr>
          <p:cNvSpPr txBox="1"/>
          <p:nvPr/>
        </p:nvSpPr>
        <p:spPr>
          <a:xfrm>
            <a:off x="6886500" y="2985990"/>
            <a:ext cx="4752528" cy="3416575"/>
          </a:xfrm>
          <a:prstGeom prst="rect">
            <a:avLst/>
          </a:prstGeom>
          <a:noFill/>
        </p:spPr>
        <p:txBody>
          <a:bodyPr wrap="square" rtlCol="0">
            <a:spAutoFit/>
          </a:bodyPr>
          <a:lstStyle/>
          <a:p>
            <a:pPr>
              <a:lnSpc>
                <a:spcPct val="90000"/>
              </a:lnSpc>
            </a:pPr>
            <a:br>
              <a:rPr lang="es-ES" sz="2400" dirty="0"/>
            </a:br>
            <a:r>
              <a:rPr lang="es-ES" sz="1600" b="1" i="0" u="none" strike="noStrike" dirty="0">
                <a:effectLst/>
                <a:latin typeface="Century Gothic" panose="020B0502020202020204" pitchFamily="34" charset="0"/>
                <a:hlinkClick r:id="rId3">
                  <a:extLst>
                    <a:ext uri="{A12FA001-AC4F-418D-AE19-62706E023703}">
                      <ahyp:hlinkClr xmlns:ahyp="http://schemas.microsoft.com/office/drawing/2018/hyperlinkcolor" val="tx"/>
                    </a:ext>
                  </a:extLst>
                </a:hlinkClick>
              </a:rPr>
              <a:t>BiodiverCiudades</a:t>
            </a:r>
            <a:r>
              <a:rPr lang="es-ES" sz="1600" u="none" strike="noStrike" dirty="0">
                <a:latin typeface="Century Gothic" panose="020B0502020202020204" pitchFamily="34" charset="0"/>
              </a:rPr>
              <a:t>: </a:t>
            </a:r>
            <a:r>
              <a:rPr lang="es-ES" sz="1600" dirty="0">
                <a:latin typeface="Century Gothic" panose="020B0502020202020204" pitchFamily="34" charset="0"/>
              </a:rPr>
              <a:t>E</a:t>
            </a:r>
            <a:r>
              <a:rPr lang="es-ES" sz="1600" b="0" i="0" dirty="0">
                <a:effectLst/>
                <a:latin typeface="Century Gothic" panose="020B0502020202020204" pitchFamily="34" charset="0"/>
              </a:rPr>
              <a:t>s</a:t>
            </a:r>
          </a:p>
          <a:p>
            <a:pPr algn="just">
              <a:lnSpc>
                <a:spcPct val="90000"/>
              </a:lnSpc>
            </a:pPr>
            <a:r>
              <a:rPr lang="es-ES" sz="1600" b="0" i="0" dirty="0">
                <a:effectLst/>
                <a:latin typeface="Century Gothic" panose="020B0502020202020204" pitchFamily="34" charset="0"/>
              </a:rPr>
              <a:t> un proceso nacional y </a:t>
            </a:r>
            <a:r>
              <a:rPr lang="es-ES" sz="1600" b="1" i="0" dirty="0">
                <a:effectLst/>
                <a:latin typeface="Century Gothic" panose="020B0502020202020204" pitchFamily="34" charset="0"/>
              </a:rPr>
              <a:t>BiodiverCiudades al 2030</a:t>
            </a:r>
            <a:r>
              <a:rPr lang="es-ES" sz="1600" b="0" i="0" dirty="0">
                <a:effectLst/>
                <a:latin typeface="Century Gothic" panose="020B0502020202020204" pitchFamily="34" charset="0"/>
              </a:rPr>
              <a:t> es su nuevo marco de ambición global. El Instituto Humboldt busca que la visión que está desarrollando sobre una BiodiverCiudades permee ambos procesos. Por un lado, se enfoca en conceptualizar y posicionar el concepto con aliados nacionales e internacionales; y por otro, en alianza con el Ministerio de Ambiente y Desarrollo Sostenible, nos permite experimentar en nuestro propio laboratorio, es decir, las ciudades colombianas</a:t>
            </a:r>
            <a:r>
              <a:rPr lang="es-ES" sz="1400" b="0" i="0" dirty="0">
                <a:solidFill>
                  <a:srgbClr val="777777"/>
                </a:solidFill>
                <a:effectLst/>
                <a:latin typeface="Century Gothic" panose="020B0502020202020204" pitchFamily="34" charset="0"/>
              </a:rPr>
              <a:t>.</a:t>
            </a:r>
            <a:endParaRPr lang="es-CO" sz="1400" dirty="0"/>
          </a:p>
        </p:txBody>
      </p:sp>
      <p:pic>
        <p:nvPicPr>
          <p:cNvPr id="1030" name="Picture 6" descr="Hermosos Monos Titis🐵 🐒 que viven en armonía con los humanos en un  conjunto cerrado de Villavicencio. 🎥 cortesía @nilsa_ximena_urrea gracias  🙏😊 #monos... | By Villavicencio Turismo | Facebook">
            <a:extLst>
              <a:ext uri="{FF2B5EF4-FFF2-40B4-BE49-F238E27FC236}">
                <a16:creationId xmlns:a16="http://schemas.microsoft.com/office/drawing/2014/main" id="{C79D704C-550C-420F-848C-4BCD2F5FC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074" y="4628360"/>
            <a:ext cx="1774205" cy="17742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to de Tiuma Park, Villavicencio: Tiuma Park - Tripadvisor">
            <a:extLst>
              <a:ext uri="{FF2B5EF4-FFF2-40B4-BE49-F238E27FC236}">
                <a16:creationId xmlns:a16="http://schemas.microsoft.com/office/drawing/2014/main" id="{1C301768-158B-4FC8-90AD-E6134B1E7F9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675" y="4758489"/>
            <a:ext cx="2043312" cy="15343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orida prohíbe tener iguanas mientras enfrenta una invasión de reptiles  nunca antes vista | National Geographic en Español">
            <a:extLst>
              <a:ext uri="{FF2B5EF4-FFF2-40B4-BE49-F238E27FC236}">
                <a16:creationId xmlns:a16="http://schemas.microsoft.com/office/drawing/2014/main" id="{058E4DF3-443C-483E-AA81-0027DF20ED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1108" y="4573686"/>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anal Llanero : LA CHUCHA O ZARIGUEYA">
            <a:extLst>
              <a:ext uri="{FF2B5EF4-FFF2-40B4-BE49-F238E27FC236}">
                <a16:creationId xmlns:a16="http://schemas.microsoft.com/office/drawing/2014/main" id="{95F83D50-7D4B-4635-A721-9621A9622A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260" y="1299321"/>
            <a:ext cx="248121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enta de aves colombia, villavicencio - Home | Facebook">
            <a:extLst>
              <a:ext uri="{FF2B5EF4-FFF2-40B4-BE49-F238E27FC236}">
                <a16:creationId xmlns:a16="http://schemas.microsoft.com/office/drawing/2014/main" id="{466E8D39-F2CE-434B-9B51-A4EC61CB27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1470" y="98241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1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9877" y="563562"/>
            <a:ext cx="6552728" cy="633190"/>
          </a:xfrm>
        </p:spPr>
        <p:txBody>
          <a:bodyPr>
            <a:normAutofit fontScale="90000"/>
          </a:bodyPr>
          <a:lstStyle/>
          <a:p>
            <a:r>
              <a:rPr lang="es-ES" b="1" noProof="1">
                <a:solidFill>
                  <a:schemeClr val="accent1">
                    <a:lumMod val="75000"/>
                  </a:schemeClr>
                </a:solidFill>
              </a:rPr>
              <a:t>Biodiverciudades en Colombia</a:t>
            </a:r>
          </a:p>
        </p:txBody>
      </p:sp>
      <p:sp>
        <p:nvSpPr>
          <p:cNvPr id="3" name="Marcador de contenido 2"/>
          <p:cNvSpPr>
            <a:spLocks noGrp="1"/>
          </p:cNvSpPr>
          <p:nvPr>
            <p:ph sz="half" idx="1"/>
          </p:nvPr>
        </p:nvSpPr>
        <p:spPr>
          <a:xfrm>
            <a:off x="318179" y="1474852"/>
            <a:ext cx="5688632" cy="4831432"/>
          </a:xfrm>
        </p:spPr>
        <p:txBody>
          <a:bodyPr>
            <a:noAutofit/>
          </a:bodyPr>
          <a:lstStyle/>
          <a:p>
            <a:pPr algn="just"/>
            <a:r>
              <a:rPr lang="es-ES" sz="1800" b="0" i="0" dirty="0">
                <a:effectLst/>
                <a:latin typeface="Century Gothic" panose="020B0502020202020204" pitchFamily="34" charset="0"/>
              </a:rPr>
              <a:t>A hoy son 14 las ciudades con las que el Ministerio de Ambiente y Desarrollo Sostenible avanza esta estrategia, son: </a:t>
            </a:r>
          </a:p>
          <a:p>
            <a:pPr algn="just"/>
            <a:r>
              <a:rPr lang="es-ES" sz="1800" b="0" i="0" dirty="0">
                <a:effectLst/>
                <a:latin typeface="Century Gothic" panose="020B0502020202020204" pitchFamily="34" charset="0"/>
              </a:rPr>
              <a:t>Barranquilla, Leticia, Villavicencio, Medellín, Bucaramanga, Quibdó, San Andrés, Barrancabermeja, Manizales, Montería, Armenia, Pereira, Pasto y Yopal. BiodiverCiudades se materializa en la identificación e implementación de proyectos que abarcan temáticas como ciencia participativa, escuelas vivero, restauración ecológica, generación de espacio público con criterios ecológicos, entre otros. Entre los financiadores para el desarrollo de esta estrategia nacional se destaca el Banco Interamericano de Desarrollo.</a:t>
            </a:r>
            <a:endParaRPr lang="es-ES" sz="1800" noProof="1"/>
          </a:p>
        </p:txBody>
      </p:sp>
      <p:pic>
        <p:nvPicPr>
          <p:cNvPr id="2050" name="Picture 2" descr="Biodiverciudad">
            <a:extLst>
              <a:ext uri="{FF2B5EF4-FFF2-40B4-BE49-F238E27FC236}">
                <a16:creationId xmlns:a16="http://schemas.microsoft.com/office/drawing/2014/main" id="{C6E93677-47CD-4FA2-9FBD-19EBCCE03200}"/>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357849" y="1298880"/>
            <a:ext cx="2929512" cy="1953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n andres">
            <a:extLst>
              <a:ext uri="{FF2B5EF4-FFF2-40B4-BE49-F238E27FC236}">
                <a16:creationId xmlns:a16="http://schemas.microsoft.com/office/drawing/2014/main" id="{66A32D1F-C299-4F26-9236-420CAE547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3985" y="2039293"/>
            <a:ext cx="2930652" cy="19537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2908D76-105D-4262-9AA2-8C53EF266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7549" y="3095759"/>
            <a:ext cx="2886294" cy="19537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2B8977BA-30F9-4AAF-AECA-1122A91B26CD}"/>
              </a:ext>
            </a:extLst>
          </p:cNvPr>
          <p:cNvSpPr txBox="1"/>
          <p:nvPr/>
        </p:nvSpPr>
        <p:spPr>
          <a:xfrm>
            <a:off x="8423263" y="836712"/>
            <a:ext cx="1703597" cy="424732"/>
          </a:xfrm>
          <a:prstGeom prst="rect">
            <a:avLst/>
          </a:prstGeom>
          <a:noFill/>
        </p:spPr>
        <p:txBody>
          <a:bodyPr wrap="square" rtlCol="0">
            <a:spAutoFit/>
          </a:bodyPr>
          <a:lstStyle/>
          <a:p>
            <a:pPr>
              <a:lnSpc>
                <a:spcPct val="90000"/>
              </a:lnSpc>
            </a:pPr>
            <a:r>
              <a:rPr lang="es-ES" sz="2400" dirty="0"/>
              <a:t>Yopal </a:t>
            </a:r>
            <a:endParaRPr lang="es-CO" sz="2400" dirty="0"/>
          </a:p>
        </p:txBody>
      </p:sp>
      <p:sp>
        <p:nvSpPr>
          <p:cNvPr id="11" name="CuadroTexto 10">
            <a:extLst>
              <a:ext uri="{FF2B5EF4-FFF2-40B4-BE49-F238E27FC236}">
                <a16:creationId xmlns:a16="http://schemas.microsoft.com/office/drawing/2014/main" id="{B096597E-2409-49A8-994C-14207B206D53}"/>
              </a:ext>
            </a:extLst>
          </p:cNvPr>
          <p:cNvSpPr txBox="1"/>
          <p:nvPr/>
        </p:nvSpPr>
        <p:spPr>
          <a:xfrm>
            <a:off x="9437582" y="1632276"/>
            <a:ext cx="2065414" cy="424732"/>
          </a:xfrm>
          <a:prstGeom prst="rect">
            <a:avLst/>
          </a:prstGeom>
          <a:noFill/>
        </p:spPr>
        <p:txBody>
          <a:bodyPr wrap="square" rtlCol="0">
            <a:spAutoFit/>
          </a:bodyPr>
          <a:lstStyle/>
          <a:p>
            <a:pPr>
              <a:lnSpc>
                <a:spcPct val="90000"/>
              </a:lnSpc>
            </a:pPr>
            <a:r>
              <a:rPr lang="es-ES" sz="2400" dirty="0"/>
              <a:t>San Andrés</a:t>
            </a:r>
            <a:endParaRPr lang="es-CO" sz="2400" dirty="0"/>
          </a:p>
        </p:txBody>
      </p:sp>
      <p:sp>
        <p:nvSpPr>
          <p:cNvPr id="8" name="CuadroTexto 7">
            <a:extLst>
              <a:ext uri="{FF2B5EF4-FFF2-40B4-BE49-F238E27FC236}">
                <a16:creationId xmlns:a16="http://schemas.microsoft.com/office/drawing/2014/main" id="{437CCB16-172D-4D27-AAEC-EFA51875FB8A}"/>
              </a:ext>
            </a:extLst>
          </p:cNvPr>
          <p:cNvSpPr txBox="1"/>
          <p:nvPr/>
        </p:nvSpPr>
        <p:spPr>
          <a:xfrm>
            <a:off x="9180778" y="4008308"/>
            <a:ext cx="2232247" cy="424732"/>
          </a:xfrm>
          <a:prstGeom prst="rect">
            <a:avLst/>
          </a:prstGeom>
          <a:noFill/>
        </p:spPr>
        <p:txBody>
          <a:bodyPr wrap="square" rtlCol="0">
            <a:spAutoFit/>
          </a:bodyPr>
          <a:lstStyle/>
          <a:p>
            <a:pPr>
              <a:lnSpc>
                <a:spcPct val="90000"/>
              </a:lnSpc>
            </a:pPr>
            <a:r>
              <a:rPr lang="es-ES" sz="2400" dirty="0"/>
              <a:t>Villavicencio</a:t>
            </a:r>
            <a:endParaRPr lang="es-CO" sz="2400" dirty="0"/>
          </a:p>
        </p:txBody>
      </p:sp>
      <p:pic>
        <p:nvPicPr>
          <p:cNvPr id="2056" name="Picture 8" descr="Leticia y el Amazonas se quedaron sin gasolina ¿Por qué? | RCN Radio">
            <a:extLst>
              <a:ext uri="{FF2B5EF4-FFF2-40B4-BE49-F238E27FC236}">
                <a16:creationId xmlns:a16="http://schemas.microsoft.com/office/drawing/2014/main" id="{42EE7BA7-A600-4DA0-844D-AAF70388A6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0289" y="4400078"/>
            <a:ext cx="2886294" cy="1953769"/>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7ED4A7C7-BE00-4C1B-B696-FA109F552F44}"/>
              </a:ext>
            </a:extLst>
          </p:cNvPr>
          <p:cNvSpPr txBox="1"/>
          <p:nvPr/>
        </p:nvSpPr>
        <p:spPr>
          <a:xfrm>
            <a:off x="7210537" y="5213873"/>
            <a:ext cx="1224136" cy="424732"/>
          </a:xfrm>
          <a:prstGeom prst="rect">
            <a:avLst/>
          </a:prstGeom>
          <a:noFill/>
        </p:spPr>
        <p:txBody>
          <a:bodyPr wrap="square" rtlCol="0">
            <a:spAutoFit/>
          </a:bodyPr>
          <a:lstStyle/>
          <a:p>
            <a:pPr>
              <a:lnSpc>
                <a:spcPct val="90000"/>
              </a:lnSpc>
            </a:pPr>
            <a:r>
              <a:rPr lang="es-ES" sz="2400" dirty="0"/>
              <a:t>Leticia</a:t>
            </a:r>
            <a:endParaRPr lang="es-CO" sz="2400" dirty="0"/>
          </a:p>
        </p:txBody>
      </p:sp>
    </p:spTree>
    <p:extLst>
      <p:ext uri="{BB962C8B-B14F-4D97-AF65-F5344CB8AC3E}">
        <p14:creationId xmlns:p14="http://schemas.microsoft.com/office/powerpoint/2010/main" val="89283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DE95A0C693CEB341887D38A4A2B58B45040072C752107C5A7B47AA91A1EE638E6F1F" ma:contentTypeVersion="55" ma:contentTypeDescription="Create a new document." ma:contentTypeScope="" ma:versionID="3c98c83416931a21d43ed007fda5e4dd">
  <xsd:schema xmlns:xsd="http://www.w3.org/2001/XMLSchema" xmlns:xs="http://www.w3.org/2001/XMLSchema" xmlns:p="http://schemas.microsoft.com/office/2006/metadata/properties" xmlns:ns2="2958f784-0ef9-4616-b22d-512a8cad1f0d" xmlns:ns3="fb5acd76-e9f3-4601-9d69-91f53ab96ae6" targetNamespace="http://schemas.microsoft.com/office/2006/metadata/properties" ma:root="true" ma:fieldsID="938018c4f46d99993d20879d4e9ddff8" ns2:_="" ns3:_="">
    <xsd:import namespace="2958f784-0ef9-4616-b22d-512a8cad1f0d"/>
    <xsd:import namespace="fb5acd76-e9f3-4601-9d69-91f53ab96ae6"/>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8f784-0ef9-4616-b22d-512a8cad1f0d"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ca69c71e-a029-4733-aca1-cabc27411b0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D80075B-F8CE-48D6-9BD2-D195F7E115A9}" ma:internalName="CSXSubmissionMarket" ma:readOnly="false" ma:showField="MarketName" ma:web="2958f784-0ef9-4616-b22d-512a8cad1f0d">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9327d1a0-1a14-4b12-a74c-0f320f972977}"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1F044C38-11A0-4051-9DF8-A3AFA85E16DC}" ma:internalName="InProjectListLookup" ma:readOnly="true" ma:showField="InProjectLis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3b364bcb-a06e-4da1-8475-f5243c3236b2}"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1F044C38-11A0-4051-9DF8-A3AFA85E16DC}" ma:internalName="LastCompleteVersionLookup" ma:readOnly="true" ma:showField="LastComplete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1F044C38-11A0-4051-9DF8-A3AFA85E16DC}" ma:internalName="LastPreviewErrorLookup" ma:readOnly="true" ma:showField="LastPreview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1F044C38-11A0-4051-9DF8-A3AFA85E16DC}" ma:internalName="LastPreviewResultLookup" ma:readOnly="true" ma:showField="LastPreview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1F044C38-11A0-4051-9DF8-A3AFA85E16DC}" ma:internalName="LastPreviewAttemptDateLookup" ma:readOnly="true" ma:showField="LastPreview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1F044C38-11A0-4051-9DF8-A3AFA85E16DC}" ma:internalName="LastPreviewedByLookup" ma:readOnly="true" ma:showField="LastPreview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1F044C38-11A0-4051-9DF8-A3AFA85E16DC}" ma:internalName="LastPreviewTimeLookup" ma:readOnly="true" ma:showField="LastPreview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1F044C38-11A0-4051-9DF8-A3AFA85E16DC}" ma:internalName="LastPreviewVersionLookup" ma:readOnly="true" ma:showField="LastPreview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1F044C38-11A0-4051-9DF8-A3AFA85E16DC}" ma:internalName="LastPublishErrorLookup" ma:readOnly="true" ma:showField="LastPublishError"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1F044C38-11A0-4051-9DF8-A3AFA85E16DC}" ma:internalName="LastPublishResultLookup" ma:readOnly="true" ma:showField="LastPublishResult"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1F044C38-11A0-4051-9DF8-A3AFA85E16DC}" ma:internalName="LastPublishAttemptDateLookup" ma:readOnly="true" ma:showField="LastPublishAttemptDat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1F044C38-11A0-4051-9DF8-A3AFA85E16DC}" ma:internalName="LastPublishedByLookup" ma:readOnly="true" ma:showField="LastPublishedBy"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1F044C38-11A0-4051-9DF8-A3AFA85E16DC}" ma:internalName="LastPublishTimeLookup" ma:readOnly="true" ma:showField="LastPublishTi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1F044C38-11A0-4051-9DF8-A3AFA85E16DC}" ma:internalName="LastPublishVersionLookup" ma:readOnly="true" ma:showField="LastPublishVersion"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AC64899A-88C0-4725-BCFC-902FA402DE74}" ma:internalName="LocLastLocAttemptVersionLookup" ma:readOnly="false" ma:showField="LastLocAttemptVersion" ma:web="2958f784-0ef9-4616-b22d-512a8cad1f0d">
      <xsd:simpleType>
        <xsd:restriction base="dms:Lookup"/>
      </xsd:simpleType>
    </xsd:element>
    <xsd:element name="LocLastLocAttemptVersionTypeLookup" ma:index="72" nillable="true" ma:displayName="Loc Last Loc Attempt Version Type" ma:default="" ma:list="{AC64899A-88C0-4725-BCFC-902FA402DE74}" ma:internalName="LocLastLocAttemptVersionTypeLookup" ma:readOnly="true" ma:showField="LastLocAttemptVersionType" ma:web="2958f784-0ef9-4616-b22d-512a8cad1f0d">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AC64899A-88C0-4725-BCFC-902FA402DE74}" ma:internalName="LocNewPublishedVersionLookup" ma:readOnly="true" ma:showField="NewPublishedVersion" ma:web="2958f784-0ef9-4616-b22d-512a8cad1f0d">
      <xsd:simpleType>
        <xsd:restriction base="dms:Lookup"/>
      </xsd:simpleType>
    </xsd:element>
    <xsd:element name="LocOverallHandbackStatusLookup" ma:index="76" nillable="true" ma:displayName="Loc Overall Handback Status" ma:default="" ma:list="{AC64899A-88C0-4725-BCFC-902FA402DE74}" ma:internalName="LocOverallHandbackStatusLookup" ma:readOnly="true" ma:showField="OverallHandbackStatus" ma:web="2958f784-0ef9-4616-b22d-512a8cad1f0d">
      <xsd:simpleType>
        <xsd:restriction base="dms:Lookup"/>
      </xsd:simpleType>
    </xsd:element>
    <xsd:element name="LocOverallLocStatusLookup" ma:index="77" nillable="true" ma:displayName="Loc Overall Localize Status" ma:default="" ma:list="{AC64899A-88C0-4725-BCFC-902FA402DE74}" ma:internalName="LocOverallLocStatusLookup" ma:readOnly="true" ma:showField="OverallLocStatus" ma:web="2958f784-0ef9-4616-b22d-512a8cad1f0d">
      <xsd:simpleType>
        <xsd:restriction base="dms:Lookup"/>
      </xsd:simpleType>
    </xsd:element>
    <xsd:element name="LocOverallPreviewStatusLookup" ma:index="78" nillable="true" ma:displayName="Loc Overall Preview Status" ma:default="" ma:list="{AC64899A-88C0-4725-BCFC-902FA402DE74}" ma:internalName="LocOverallPreviewStatusLookup" ma:readOnly="true" ma:showField="OverallPreviewStatus" ma:web="2958f784-0ef9-4616-b22d-512a8cad1f0d">
      <xsd:simpleType>
        <xsd:restriction base="dms:Lookup"/>
      </xsd:simpleType>
    </xsd:element>
    <xsd:element name="LocOverallPublishStatusLookup" ma:index="79" nillable="true" ma:displayName="Loc Overall Publish Status" ma:default="" ma:list="{AC64899A-88C0-4725-BCFC-902FA402DE74}" ma:internalName="LocOverallPublishStatusLookup" ma:readOnly="true" ma:showField="OverallPublishStatus" ma:web="2958f784-0ef9-4616-b22d-512a8cad1f0d">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AC64899A-88C0-4725-BCFC-902FA402DE74}" ma:internalName="LocProcessedForHandoffsLookup" ma:readOnly="true" ma:showField="ProcessedForHandoffs" ma:web="2958f784-0ef9-4616-b22d-512a8cad1f0d">
      <xsd:simpleType>
        <xsd:restriction base="dms:Lookup"/>
      </xsd:simpleType>
    </xsd:element>
    <xsd:element name="LocProcessedForMarketsLookup" ma:index="82" nillable="true" ma:displayName="Loc Processed For Markets" ma:default="" ma:list="{AC64899A-88C0-4725-BCFC-902FA402DE74}" ma:internalName="LocProcessedForMarketsLookup" ma:readOnly="true" ma:showField="ProcessedForMarkets" ma:web="2958f784-0ef9-4616-b22d-512a8cad1f0d">
      <xsd:simpleType>
        <xsd:restriction base="dms:Lookup"/>
      </xsd:simpleType>
    </xsd:element>
    <xsd:element name="LocPublishedDependentAssetsLookup" ma:index="83" nillable="true" ma:displayName="Loc Published Dependent Assets" ma:default="" ma:list="{AC64899A-88C0-4725-BCFC-902FA402DE74}" ma:internalName="LocPublishedDependentAssetsLookup" ma:readOnly="true" ma:showField="PublishedDependentAssets" ma:web="2958f784-0ef9-4616-b22d-512a8cad1f0d">
      <xsd:simpleType>
        <xsd:restriction base="dms:Lookup"/>
      </xsd:simpleType>
    </xsd:element>
    <xsd:element name="LocPublishedLinkedAssetsLookup" ma:index="84" nillable="true" ma:displayName="Loc Published Linked Assets" ma:default="" ma:list="{AC64899A-88C0-4725-BCFC-902FA402DE74}" ma:internalName="LocPublishedLinkedAssetsLookup" ma:readOnly="true" ma:showField="PublishedLinkedAssets" ma:web="2958f784-0ef9-4616-b22d-512a8cad1f0d">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51ee2d3-c117-4524-b3f1-1010c3cab2a3}"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D80075B-F8CE-48D6-9BD2-D195F7E115A9}" ma:internalName="Markets" ma:readOnly="false" ma:showField="MarketName"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1F044C38-11A0-4051-9DF8-A3AFA85E16DC}" ma:internalName="NumOfRatingsLookup" ma:readOnly="true" ma:showField="NumOfRating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1F044C38-11A0-4051-9DF8-A3AFA85E16DC}" ma:internalName="PublishStatusLookup" ma:readOnly="false" ma:showField="PublishStatus"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54e2ea7-8c43-4b3c-9db4-bd71f7cfe4f4}"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33f01220-6030-4880-975f-b9ea0de09f53}" ma:internalName="TaxCatchAll" ma:showField="CatchAllData"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33f01220-6030-4880-975f-b9ea0de09f53}" ma:internalName="TaxCatchAllLabel" ma:readOnly="true" ma:showField="CatchAllDataLabel" ma:web="2958f784-0ef9-4616-b22d-512a8cad1f0d">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5acd76-e9f3-4601-9d69-91f53ab96ae6"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2958f784-0ef9-4616-b22d-512a8cad1f0d">english</DirectSourceMarket>
    <ApprovalStatus xmlns="2958f784-0ef9-4616-b22d-512a8cad1f0d">InProgress</ApprovalStatus>
    <MarketSpecific xmlns="2958f784-0ef9-4616-b22d-512a8cad1f0d">false</MarketSpecific>
    <LocComments xmlns="2958f784-0ef9-4616-b22d-512a8cad1f0d" xsi:nil="true"/>
    <ThumbnailAssetId xmlns="2958f784-0ef9-4616-b22d-512a8cad1f0d" xsi:nil="true"/>
    <PrimaryImageGen xmlns="2958f784-0ef9-4616-b22d-512a8cad1f0d">false</PrimaryImageGen>
    <LegacyData xmlns="2958f784-0ef9-4616-b22d-512a8cad1f0d" xsi:nil="true"/>
    <LocRecommendedHandoff xmlns="2958f784-0ef9-4616-b22d-512a8cad1f0d" xsi:nil="true"/>
    <BusinessGroup xmlns="2958f784-0ef9-4616-b22d-512a8cad1f0d" xsi:nil="true"/>
    <BlockPublish xmlns="2958f784-0ef9-4616-b22d-512a8cad1f0d">false</BlockPublish>
    <TPFriendlyName xmlns="2958f784-0ef9-4616-b22d-512a8cad1f0d" xsi:nil="true"/>
    <NumericId xmlns="2958f784-0ef9-4616-b22d-512a8cad1f0d" xsi:nil="true"/>
    <APEditor xmlns="2958f784-0ef9-4616-b22d-512a8cad1f0d">
      <UserInfo>
        <DisplayName/>
        <AccountId xsi:nil="true"/>
        <AccountType/>
      </UserInfo>
    </APEditor>
    <SourceTitle xmlns="2958f784-0ef9-4616-b22d-512a8cad1f0d" xsi:nil="true"/>
    <OpenTemplate xmlns="2958f784-0ef9-4616-b22d-512a8cad1f0d">true</OpenTemplate>
    <UALocComments xmlns="2958f784-0ef9-4616-b22d-512a8cad1f0d" xsi:nil="true"/>
    <ParentAssetId xmlns="2958f784-0ef9-4616-b22d-512a8cad1f0d" xsi:nil="true"/>
    <IntlLangReviewDate xmlns="2958f784-0ef9-4616-b22d-512a8cad1f0d" xsi:nil="true"/>
    <FeatureTagsTaxHTField0 xmlns="2958f784-0ef9-4616-b22d-512a8cad1f0d">
      <Terms xmlns="http://schemas.microsoft.com/office/infopath/2007/PartnerControls"/>
    </FeatureTagsTaxHTField0>
    <PublishStatusLookup xmlns="2958f784-0ef9-4616-b22d-512a8cad1f0d">
      <Value>631916</Value>
    </PublishStatusLookup>
    <Providers xmlns="2958f784-0ef9-4616-b22d-512a8cad1f0d" xsi:nil="true"/>
    <MachineTranslated xmlns="2958f784-0ef9-4616-b22d-512a8cad1f0d">false</MachineTranslated>
    <OriginalSourceMarket xmlns="2958f784-0ef9-4616-b22d-512a8cad1f0d">english</OriginalSourceMarket>
    <APDescription xmlns="2958f784-0ef9-4616-b22d-512a8cad1f0d" xsi:nil="true"/>
    <ClipArtFilename xmlns="2958f784-0ef9-4616-b22d-512a8cad1f0d" xsi:nil="true"/>
    <ContentItem xmlns="2958f784-0ef9-4616-b22d-512a8cad1f0d" xsi:nil="true"/>
    <TPInstallLocation xmlns="2958f784-0ef9-4616-b22d-512a8cad1f0d" xsi:nil="true"/>
    <PublishTargets xmlns="2958f784-0ef9-4616-b22d-512a8cad1f0d">OfficeOnlineVNext</PublishTargets>
    <TimesCloned xmlns="2958f784-0ef9-4616-b22d-512a8cad1f0d" xsi:nil="true"/>
    <AssetStart xmlns="2958f784-0ef9-4616-b22d-512a8cad1f0d">2011-12-12T13:37:00+00:00</AssetStart>
    <Provider xmlns="2958f784-0ef9-4616-b22d-512a8cad1f0d" xsi:nil="true"/>
    <AcquiredFrom xmlns="2958f784-0ef9-4616-b22d-512a8cad1f0d">Internal MS</AcquiredFrom>
    <FriendlyTitle xmlns="2958f784-0ef9-4616-b22d-512a8cad1f0d" xsi:nil="true"/>
    <LastHandOff xmlns="2958f784-0ef9-4616-b22d-512a8cad1f0d" xsi:nil="true"/>
    <TPClientViewer xmlns="2958f784-0ef9-4616-b22d-512a8cad1f0d" xsi:nil="true"/>
    <ShowIn xmlns="2958f784-0ef9-4616-b22d-512a8cad1f0d">Show everywhere</ShowIn>
    <UANotes xmlns="2958f784-0ef9-4616-b22d-512a8cad1f0d" xsi:nil="true"/>
    <TemplateStatus xmlns="2958f784-0ef9-4616-b22d-512a8cad1f0d">Complete</TemplateStatus>
    <InternalTagsTaxHTField0 xmlns="2958f784-0ef9-4616-b22d-512a8cad1f0d">
      <Terms xmlns="http://schemas.microsoft.com/office/infopath/2007/PartnerControls"/>
    </InternalTagsTaxHTField0>
    <CSXHash xmlns="2958f784-0ef9-4616-b22d-512a8cad1f0d" xsi:nil="true"/>
    <Downloads xmlns="2958f784-0ef9-4616-b22d-512a8cad1f0d">0</Downloads>
    <VoteCount xmlns="2958f784-0ef9-4616-b22d-512a8cad1f0d" xsi:nil="true"/>
    <OOCacheId xmlns="2958f784-0ef9-4616-b22d-512a8cad1f0d" xsi:nil="true"/>
    <IsDeleted xmlns="2958f784-0ef9-4616-b22d-512a8cad1f0d">false</IsDeleted>
    <AssetExpire xmlns="2958f784-0ef9-4616-b22d-512a8cad1f0d">2035-01-01T08:00:00+00:00</AssetExpire>
    <DSATActionTaken xmlns="2958f784-0ef9-4616-b22d-512a8cad1f0d" xsi:nil="true"/>
    <CSXSubmissionMarket xmlns="2958f784-0ef9-4616-b22d-512a8cad1f0d" xsi:nil="true"/>
    <TPExecutable xmlns="2958f784-0ef9-4616-b22d-512a8cad1f0d" xsi:nil="true"/>
    <SubmitterId xmlns="2958f784-0ef9-4616-b22d-512a8cad1f0d" xsi:nil="true"/>
    <EditorialTags xmlns="2958f784-0ef9-4616-b22d-512a8cad1f0d" xsi:nil="true"/>
    <ApprovalLog xmlns="2958f784-0ef9-4616-b22d-512a8cad1f0d" xsi:nil="true"/>
    <AssetType xmlns="2958f784-0ef9-4616-b22d-512a8cad1f0d">TP</AssetType>
    <BugNumber xmlns="2958f784-0ef9-4616-b22d-512a8cad1f0d" xsi:nil="true"/>
    <CSXSubmissionDate xmlns="2958f784-0ef9-4616-b22d-512a8cad1f0d" xsi:nil="true"/>
    <CSXUpdate xmlns="2958f784-0ef9-4616-b22d-512a8cad1f0d">false</CSXUpdate>
    <Milestone xmlns="2958f784-0ef9-4616-b22d-512a8cad1f0d" xsi:nil="true"/>
    <RecommendationsModifier xmlns="2958f784-0ef9-4616-b22d-512a8cad1f0d" xsi:nil="true"/>
    <OriginAsset xmlns="2958f784-0ef9-4616-b22d-512a8cad1f0d" xsi:nil="true"/>
    <TPComponent xmlns="2958f784-0ef9-4616-b22d-512a8cad1f0d" xsi:nil="true"/>
    <AssetId xmlns="2958f784-0ef9-4616-b22d-512a8cad1f0d">TP102801095</AssetId>
    <IntlLocPriority xmlns="2958f784-0ef9-4616-b22d-512a8cad1f0d" xsi:nil="true"/>
    <PolicheckWords xmlns="2958f784-0ef9-4616-b22d-512a8cad1f0d" xsi:nil="true"/>
    <TPLaunchHelpLink xmlns="2958f784-0ef9-4616-b22d-512a8cad1f0d" xsi:nil="true"/>
    <TPApplication xmlns="2958f784-0ef9-4616-b22d-512a8cad1f0d" xsi:nil="true"/>
    <HandoffToMSDN xmlns="2958f784-0ef9-4616-b22d-512a8cad1f0d" xsi:nil="true"/>
    <PlannedPubDate xmlns="2958f784-0ef9-4616-b22d-512a8cad1f0d" xsi:nil="true"/>
    <IntlLangReviewer xmlns="2958f784-0ef9-4616-b22d-512a8cad1f0d" xsi:nil="true"/>
    <CrawlForDependencies xmlns="2958f784-0ef9-4616-b22d-512a8cad1f0d">false</CrawlForDependencies>
    <TrustLevel xmlns="2958f784-0ef9-4616-b22d-512a8cad1f0d">1 Microsoft Managed Content</TrustLevel>
    <LocLastLocAttemptVersionLookup xmlns="2958f784-0ef9-4616-b22d-512a8cad1f0d">706513</LocLastLocAttemptVersionLookup>
    <IsSearchable xmlns="2958f784-0ef9-4616-b22d-512a8cad1f0d">true</IsSearchable>
    <TemplateTemplateType xmlns="2958f784-0ef9-4616-b22d-512a8cad1f0d">PowerPoint 12 Default</TemplateTemplateType>
    <CampaignTagsTaxHTField0 xmlns="2958f784-0ef9-4616-b22d-512a8cad1f0d">
      <Terms xmlns="http://schemas.microsoft.com/office/infopath/2007/PartnerControls"/>
    </CampaignTagsTaxHTField0>
    <TPNamespace xmlns="2958f784-0ef9-4616-b22d-512a8cad1f0d" xsi:nil="true"/>
    <TaxCatchAll xmlns="2958f784-0ef9-4616-b22d-512a8cad1f0d"/>
    <Markets xmlns="2958f784-0ef9-4616-b22d-512a8cad1f0d"/>
    <UAProjectedTotalWords xmlns="2958f784-0ef9-4616-b22d-512a8cad1f0d" xsi:nil="true"/>
    <IntlLangReview xmlns="2958f784-0ef9-4616-b22d-512a8cad1f0d">false</IntlLangReview>
    <OutputCachingOn xmlns="2958f784-0ef9-4616-b22d-512a8cad1f0d">false</OutputCachingOn>
    <AverageRating xmlns="2958f784-0ef9-4616-b22d-512a8cad1f0d" xsi:nil="true"/>
    <APAuthor xmlns="2958f784-0ef9-4616-b22d-512a8cad1f0d">
      <UserInfo>
        <DisplayName>REDMOND\v-soujap</DisplayName>
        <AccountId>1954</AccountId>
        <AccountType/>
      </UserInfo>
    </APAuthor>
    <LocManualTestRequired xmlns="2958f784-0ef9-4616-b22d-512a8cad1f0d">false</LocManualTestRequired>
    <TPCommandLine xmlns="2958f784-0ef9-4616-b22d-512a8cad1f0d" xsi:nil="true"/>
    <TPAppVersion xmlns="2958f784-0ef9-4616-b22d-512a8cad1f0d" xsi:nil="true"/>
    <EditorialStatus xmlns="2958f784-0ef9-4616-b22d-512a8cad1f0d">Complete</EditorialStatus>
    <LastModifiedDateTime xmlns="2958f784-0ef9-4616-b22d-512a8cad1f0d" xsi:nil="true"/>
    <ScenarioTagsTaxHTField0 xmlns="2958f784-0ef9-4616-b22d-512a8cad1f0d">
      <Terms xmlns="http://schemas.microsoft.com/office/infopath/2007/PartnerControls"/>
    </ScenarioTagsTaxHTField0>
    <OriginalRelease xmlns="2958f784-0ef9-4616-b22d-512a8cad1f0d">14</OriginalRelease>
    <TPLaunchHelpLinkType xmlns="2958f784-0ef9-4616-b22d-512a8cad1f0d">Template</TPLaunchHelpLinkType>
    <LocalizationTagsTaxHTField0 xmlns="2958f784-0ef9-4616-b22d-512a8cad1f0d">
      <Terms xmlns="http://schemas.microsoft.com/office/infopath/2007/PartnerControls"/>
    </LocalizationTagsTaxHTField0>
    <UACurrentWords xmlns="2958f784-0ef9-4616-b22d-512a8cad1f0d" xsi:nil="true"/>
    <ArtSampleDocs xmlns="2958f784-0ef9-4616-b22d-512a8cad1f0d" xsi:nil="true"/>
    <UALocRecommendation xmlns="2958f784-0ef9-4616-b22d-512a8cad1f0d">Localize</UALocRecommendation>
    <Manager xmlns="2958f784-0ef9-4616-b22d-512a8cad1f0d" xsi:nil="true"/>
    <Description0 xmlns="fb5acd76-e9f3-4601-9d69-91f53ab96ae6" xsi:nil="true"/>
    <Component xmlns="fb5acd76-e9f3-4601-9d69-91f53ab96ae6" xsi:nil="true"/>
    <LocMarketGroupTiers2 xmlns="2958f784-0ef9-4616-b22d-512a8cad1f0d" xsi:nil="true"/>
  </documentManagement>
</p:properties>
</file>

<file path=customXml/itemProps1.xml><?xml version="1.0" encoding="utf-8"?>
<ds:datastoreItem xmlns:ds="http://schemas.openxmlformats.org/officeDocument/2006/customXml" ds:itemID="{4C9D3AD1-7023-4D9A-9A2C-621065547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8f784-0ef9-4616-b22d-512a8cad1f0d"/>
    <ds:schemaRef ds:uri="fb5acd76-e9f3-4601-9d69-91f53ab96a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982DA8-EA6C-4E78-95DD-332D1E54B43B}">
  <ds:schemaRefs>
    <ds:schemaRef ds:uri="http://schemas.microsoft.com/sharepoint/v3/contenttype/forms"/>
  </ds:schemaRefs>
</ds:datastoreItem>
</file>

<file path=customXml/itemProps3.xml><?xml version="1.0" encoding="utf-8"?>
<ds:datastoreItem xmlns:ds="http://schemas.openxmlformats.org/officeDocument/2006/customXml" ds:itemID="{7F167837-5CC0-4111-8184-E835CFFE8FFF}">
  <ds:schemaRefs>
    <ds:schemaRef ds:uri="http://schemas.microsoft.com/office/2006/metadata/properties"/>
    <ds:schemaRef ds:uri="http://schemas.microsoft.com/office/infopath/2007/PartnerControls"/>
    <ds:schemaRef ds:uri="2958f784-0ef9-4616-b22d-512a8cad1f0d"/>
    <ds:schemaRef ds:uri="fb5acd76-e9f3-4601-9d69-91f53ab96ae6"/>
  </ds:schemaRefs>
</ds:datastoreItem>
</file>

<file path=docProps/app.xml><?xml version="1.0" encoding="utf-8"?>
<Properties xmlns="http://schemas.openxmlformats.org/officeDocument/2006/extended-properties" xmlns:vt="http://schemas.openxmlformats.org/officeDocument/2006/docPropsVTypes">
  <Template>Presentación Naturaleza (pantalla panorámica)</Template>
  <TotalTime>783</TotalTime>
  <Words>942</Words>
  <Application>Microsoft Office PowerPoint</Application>
  <PresentationFormat>Personalizado</PresentationFormat>
  <Paragraphs>98</Paragraphs>
  <Slides>19</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19</vt:i4>
      </vt:variant>
    </vt:vector>
  </HeadingPairs>
  <TitlesOfParts>
    <vt:vector size="28" baseType="lpstr">
      <vt:lpstr>Arial</vt:lpstr>
      <vt:lpstr>Arial</vt:lpstr>
      <vt:lpstr>Cambria</vt:lpstr>
      <vt:lpstr>Century Gothic</vt:lpstr>
      <vt:lpstr>Montserrat</vt:lpstr>
      <vt:lpstr>Raleway</vt:lpstr>
      <vt:lpstr>Verdana</vt:lpstr>
      <vt:lpstr>EcoLiving_16x9</vt:lpstr>
      <vt:lpstr>PDF</vt:lpstr>
      <vt:lpstr>Presentación de PowerPoint</vt:lpstr>
      <vt:lpstr>Bioeconomia biodiversidad</vt:lpstr>
      <vt:lpstr>TERMINOS Y DEFINICIONES:</vt:lpstr>
      <vt:lpstr>Presentación de PowerPoint</vt:lpstr>
      <vt:lpstr>Presentación de PowerPoint</vt:lpstr>
      <vt:lpstr>Objetivos del desarrollo sostenible </vt:lpstr>
      <vt:lpstr>Lugar a nivel Mundial de Colombia  en Biodiversidad</vt:lpstr>
      <vt:lpstr>Villavicencio, Meta. Ciudad biodiversa</vt:lpstr>
      <vt:lpstr>Biodiverciudades en Colombia</vt:lpstr>
      <vt:lpstr>Presentación de PowerPoint</vt:lpstr>
      <vt:lpstr>Presentación de PowerPoint</vt:lpstr>
      <vt:lpstr>Empresas y proyectos que Generan Bioeconomia en sus diferentes formas</vt:lpstr>
      <vt:lpstr>Identifique el proceso y producto </vt:lpstr>
      <vt:lpstr>Brainstorming</vt:lpstr>
      <vt:lpstr>Presentación de PowerPoint</vt:lpstr>
      <vt:lpstr>¿Y que tal si?</vt:lpstr>
      <vt:lpstr>¿Y que tal si?</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Bioeconomia </dc:title>
  <dc:creator>Angelica Bejarano</dc:creator>
  <cp:lastModifiedBy>Angelica Bejarano</cp:lastModifiedBy>
  <cp:revision>21</cp:revision>
  <dcterms:created xsi:type="dcterms:W3CDTF">2022-11-09T23:34:47Z</dcterms:created>
  <dcterms:modified xsi:type="dcterms:W3CDTF">2022-11-12T22:03:25Z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0x010100DE95A0C693CEB341887D38A4A2B58B45040072C752107C5A7B47AA91A1EE638E6F1F</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